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7"/>
    <p:sldId id="257" r:id="rId28"/>
    <p:sldId id="258" r:id="rId29"/>
    <p:sldId id="259" r:id="rId30"/>
    <p:sldId id="260" r:id="rId31"/>
    <p:sldId id="261" r:id="rId32"/>
    <p:sldId id="262" r:id="rId33"/>
    <p:sldId id="263" r:id="rId34"/>
    <p:sldId id="264" r:id="rId35"/>
    <p:sldId id="265" r:id="rId36"/>
    <p:sldId id="266" r:id="rId37"/>
    <p:sldId id="267" r:id="rId38"/>
    <p:sldId id="268" r:id="rId39"/>
    <p:sldId id="269" r:id="rId40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Noticia Text" charset="1" panose="02000503060000020004"/>
      <p:regular r:id="rId10"/>
    </p:embeddedFont>
    <p:embeddedFont>
      <p:font typeface="Noticia Text Bold" charset="1" panose="02000803060000020004"/>
      <p:regular r:id="rId11"/>
    </p:embeddedFont>
    <p:embeddedFont>
      <p:font typeface="Noticia Text Italics" charset="1" panose="02000503060000090004"/>
      <p:regular r:id="rId12"/>
    </p:embeddedFont>
    <p:embeddedFont>
      <p:font typeface="Noticia Text Bold Italics" charset="1" panose="02000803070000090004"/>
      <p:regular r:id="rId13"/>
    </p:embeddedFont>
    <p:embeddedFont>
      <p:font typeface="Eczar" charset="1" panose="02000603040300000004"/>
      <p:regular r:id="rId14"/>
    </p:embeddedFont>
    <p:embeddedFont>
      <p:font typeface="Eczar Bold" charset="1" panose="02000603040300000004"/>
      <p:regular r:id="rId15"/>
    </p:embeddedFont>
    <p:embeddedFont>
      <p:font typeface="Eczar Medium" charset="1" panose="02000603040300000004"/>
      <p:regular r:id="rId16"/>
    </p:embeddedFont>
    <p:embeddedFont>
      <p:font typeface="Eczar Semi-Bold" charset="1" panose="02000603040300000004"/>
      <p:regular r:id="rId17"/>
    </p:embeddedFont>
    <p:embeddedFont>
      <p:font typeface="Eczar Ultra-Bold" charset="1" panose="02000603040300000004"/>
      <p:regular r:id="rId18"/>
    </p:embeddedFont>
    <p:embeddedFont>
      <p:font typeface="Open Sans" charset="1" panose="020B0606030504020204"/>
      <p:regular r:id="rId19"/>
    </p:embeddedFont>
    <p:embeddedFont>
      <p:font typeface="Open Sans Bold" charset="1" panose="020B0806030504020204"/>
      <p:regular r:id="rId20"/>
    </p:embeddedFont>
    <p:embeddedFont>
      <p:font typeface="Open Sans Italics" charset="1" panose="020B0606030504020204"/>
      <p:regular r:id="rId21"/>
    </p:embeddedFont>
    <p:embeddedFont>
      <p:font typeface="Open Sans Bold Italics" charset="1" panose="020B0806030504020204"/>
      <p:regular r:id="rId22"/>
    </p:embeddedFont>
    <p:embeddedFont>
      <p:font typeface="Open Sans Light" charset="1" panose="020B0306030504020204"/>
      <p:regular r:id="rId23"/>
    </p:embeddedFont>
    <p:embeddedFont>
      <p:font typeface="Open Sans Light Italics" charset="1" panose="020B0306030504020204"/>
      <p:regular r:id="rId24"/>
    </p:embeddedFont>
    <p:embeddedFont>
      <p:font typeface="Open Sans Ultra-Bold" charset="1" panose="00000000000000000000"/>
      <p:regular r:id="rId25"/>
    </p:embeddedFont>
    <p:embeddedFont>
      <p:font typeface="Open Sans Ultra-Bold Italics" charset="1" panose="0000000000000000000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slides/slide1.xml" Type="http://schemas.openxmlformats.org/officeDocument/2006/relationships/slide"/><Relationship Id="rId28" Target="slides/slide2.xml" Type="http://schemas.openxmlformats.org/officeDocument/2006/relationships/slide"/><Relationship Id="rId29" Target="slides/slide3.xml" Type="http://schemas.openxmlformats.org/officeDocument/2006/relationships/slide"/><Relationship Id="rId3" Target="viewProps.xml" Type="http://schemas.openxmlformats.org/officeDocument/2006/relationships/viewProps"/><Relationship Id="rId30" Target="slides/slide4.xml" Type="http://schemas.openxmlformats.org/officeDocument/2006/relationships/slide"/><Relationship Id="rId31" Target="slides/slide5.xml" Type="http://schemas.openxmlformats.org/officeDocument/2006/relationships/slide"/><Relationship Id="rId32" Target="slides/slide6.xml" Type="http://schemas.openxmlformats.org/officeDocument/2006/relationships/slide"/><Relationship Id="rId33" Target="slides/slide7.xml" Type="http://schemas.openxmlformats.org/officeDocument/2006/relationships/slide"/><Relationship Id="rId34" Target="slides/slide8.xml" Type="http://schemas.openxmlformats.org/officeDocument/2006/relationships/slide"/><Relationship Id="rId35" Target="slides/slide9.xml" Type="http://schemas.openxmlformats.org/officeDocument/2006/relationships/slide"/><Relationship Id="rId36" Target="slides/slide10.xml" Type="http://schemas.openxmlformats.org/officeDocument/2006/relationships/slide"/><Relationship Id="rId37" Target="slides/slide11.xml" Type="http://schemas.openxmlformats.org/officeDocument/2006/relationships/slide"/><Relationship Id="rId38" Target="slides/slide12.xml" Type="http://schemas.openxmlformats.org/officeDocument/2006/relationships/slide"/><Relationship Id="rId39" Target="slides/slide13.xml" Type="http://schemas.openxmlformats.org/officeDocument/2006/relationships/slide"/><Relationship Id="rId4" Target="theme/theme1.xml" Type="http://schemas.openxmlformats.org/officeDocument/2006/relationships/theme"/><Relationship Id="rId40" Target="slides/slide14.xml" Type="http://schemas.openxmlformats.org/officeDocument/2006/relationships/slid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15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15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5.jpe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10.png" Type="http://schemas.openxmlformats.org/officeDocument/2006/relationships/image"/><Relationship Id="rId7" Target="../media/image11.png" Type="http://schemas.openxmlformats.org/officeDocument/2006/relationships/image"/><Relationship Id="rId8" Target="../media/image12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3.pn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3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3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13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14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B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154188" y="-4253626"/>
            <a:ext cx="15543267" cy="20724356"/>
          </a:xfrm>
          <a:custGeom>
            <a:avLst/>
            <a:gdLst/>
            <a:ahLst/>
            <a:cxnLst/>
            <a:rect r="r" b="b" t="t" l="l"/>
            <a:pathLst>
              <a:path h="20724356" w="15543267">
                <a:moveTo>
                  <a:pt x="0" y="0"/>
                </a:moveTo>
                <a:lnTo>
                  <a:pt x="15543267" y="0"/>
                </a:lnTo>
                <a:lnTo>
                  <a:pt x="15543267" y="20724356"/>
                </a:lnTo>
                <a:lnTo>
                  <a:pt x="0" y="207243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481901" y="1295289"/>
            <a:ext cx="15324198" cy="7696422"/>
            <a:chOff x="0" y="0"/>
            <a:chExt cx="5444956" cy="273467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444956" cy="2734674"/>
            </a:xfrm>
            <a:custGeom>
              <a:avLst/>
              <a:gdLst/>
              <a:ahLst/>
              <a:cxnLst/>
              <a:rect r="r" b="b" t="t" l="l"/>
              <a:pathLst>
                <a:path h="2734674" w="5444956">
                  <a:moveTo>
                    <a:pt x="10104" y="0"/>
                  </a:moveTo>
                  <a:lnTo>
                    <a:pt x="5434852" y="0"/>
                  </a:lnTo>
                  <a:cubicBezTo>
                    <a:pt x="5440433" y="0"/>
                    <a:pt x="5444956" y="4524"/>
                    <a:pt x="5444956" y="10104"/>
                  </a:cubicBezTo>
                  <a:lnTo>
                    <a:pt x="5444956" y="2724570"/>
                  </a:lnTo>
                  <a:cubicBezTo>
                    <a:pt x="5444956" y="2727249"/>
                    <a:pt x="5443892" y="2729819"/>
                    <a:pt x="5441997" y="2731714"/>
                  </a:cubicBezTo>
                  <a:cubicBezTo>
                    <a:pt x="5440102" y="2733609"/>
                    <a:pt x="5437532" y="2734674"/>
                    <a:pt x="5434852" y="2734674"/>
                  </a:cubicBezTo>
                  <a:lnTo>
                    <a:pt x="10104" y="2734674"/>
                  </a:lnTo>
                  <a:cubicBezTo>
                    <a:pt x="4524" y="2734674"/>
                    <a:pt x="0" y="2730150"/>
                    <a:pt x="0" y="2724570"/>
                  </a:cubicBezTo>
                  <a:lnTo>
                    <a:pt x="0" y="10104"/>
                  </a:lnTo>
                  <a:cubicBezTo>
                    <a:pt x="0" y="4524"/>
                    <a:pt x="4524" y="0"/>
                    <a:pt x="10104" y="0"/>
                  </a:cubicBezTo>
                  <a:close/>
                </a:path>
              </a:pathLst>
            </a:custGeom>
            <a:solidFill>
              <a:srgbClr val="FFFBEF">
                <a:alpha val="76863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28575"/>
              <a:ext cx="5444956" cy="2763249"/>
            </a:xfrm>
            <a:prstGeom prst="rect">
              <a:avLst/>
            </a:prstGeom>
          </p:spPr>
          <p:txBody>
            <a:bodyPr anchor="ctr" rtlCol="false" tIns="30996" lIns="30996" bIns="30996" rIns="30996"/>
            <a:lstStyle/>
            <a:p>
              <a:pPr algn="ctr">
                <a:lnSpc>
                  <a:spcPts val="2228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26382">
            <a:off x="2351851" y="2176273"/>
            <a:ext cx="13584298" cy="5171526"/>
            <a:chOff x="0" y="0"/>
            <a:chExt cx="1511107" cy="57527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511107" cy="575277"/>
            </a:xfrm>
            <a:custGeom>
              <a:avLst/>
              <a:gdLst/>
              <a:ahLst/>
              <a:cxnLst/>
              <a:rect r="r" b="b" t="t" l="l"/>
              <a:pathLst>
                <a:path h="575277" w="1511107">
                  <a:moveTo>
                    <a:pt x="11398" y="0"/>
                  </a:moveTo>
                  <a:lnTo>
                    <a:pt x="1499708" y="0"/>
                  </a:lnTo>
                  <a:cubicBezTo>
                    <a:pt x="1502731" y="0"/>
                    <a:pt x="1505631" y="1201"/>
                    <a:pt x="1507768" y="3338"/>
                  </a:cubicBezTo>
                  <a:cubicBezTo>
                    <a:pt x="1509906" y="5476"/>
                    <a:pt x="1511107" y="8375"/>
                    <a:pt x="1511107" y="11398"/>
                  </a:cubicBezTo>
                  <a:lnTo>
                    <a:pt x="1511107" y="563878"/>
                  </a:lnTo>
                  <a:cubicBezTo>
                    <a:pt x="1511107" y="570173"/>
                    <a:pt x="1506004" y="575277"/>
                    <a:pt x="1499708" y="575277"/>
                  </a:cubicBezTo>
                  <a:lnTo>
                    <a:pt x="11398" y="575277"/>
                  </a:lnTo>
                  <a:cubicBezTo>
                    <a:pt x="5103" y="575277"/>
                    <a:pt x="0" y="570173"/>
                    <a:pt x="0" y="563878"/>
                  </a:cubicBezTo>
                  <a:lnTo>
                    <a:pt x="0" y="11398"/>
                  </a:lnTo>
                  <a:cubicBezTo>
                    <a:pt x="0" y="5103"/>
                    <a:pt x="5103" y="0"/>
                    <a:pt x="11398" y="0"/>
                  </a:cubicBezTo>
                  <a:close/>
                </a:path>
              </a:pathLst>
            </a:custGeom>
            <a:solidFill>
              <a:srgbClr val="CCADCC"/>
            </a:solidFill>
            <a:ln cap="sq">
              <a:noFill/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1511107" cy="622902"/>
            </a:xfrm>
            <a:prstGeom prst="rect">
              <a:avLst/>
            </a:prstGeom>
          </p:spPr>
          <p:txBody>
            <a:bodyPr anchor="ctr" rtlCol="false" tIns="49938" lIns="49938" bIns="49938" rIns="49938"/>
            <a:lstStyle/>
            <a:p>
              <a:pPr algn="ctr">
                <a:lnSpc>
                  <a:spcPts val="358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26382">
            <a:off x="2743201" y="2592274"/>
            <a:ext cx="12801516" cy="4350147"/>
            <a:chOff x="0" y="0"/>
            <a:chExt cx="1424031" cy="48390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424031" cy="483907"/>
            </a:xfrm>
            <a:custGeom>
              <a:avLst/>
              <a:gdLst/>
              <a:ahLst/>
              <a:cxnLst/>
              <a:rect r="r" b="b" t="t" l="l"/>
              <a:pathLst>
                <a:path h="483907" w="1424031">
                  <a:moveTo>
                    <a:pt x="12095" y="0"/>
                  </a:moveTo>
                  <a:lnTo>
                    <a:pt x="1411935" y="0"/>
                  </a:lnTo>
                  <a:cubicBezTo>
                    <a:pt x="1418615" y="0"/>
                    <a:pt x="1424031" y="5415"/>
                    <a:pt x="1424031" y="12095"/>
                  </a:cubicBezTo>
                  <a:lnTo>
                    <a:pt x="1424031" y="471812"/>
                  </a:lnTo>
                  <a:cubicBezTo>
                    <a:pt x="1424031" y="478492"/>
                    <a:pt x="1418615" y="483907"/>
                    <a:pt x="1411935" y="483907"/>
                  </a:cubicBezTo>
                  <a:lnTo>
                    <a:pt x="12095" y="483907"/>
                  </a:lnTo>
                  <a:cubicBezTo>
                    <a:pt x="5415" y="483907"/>
                    <a:pt x="0" y="478492"/>
                    <a:pt x="0" y="471812"/>
                  </a:cubicBezTo>
                  <a:lnTo>
                    <a:pt x="0" y="12095"/>
                  </a:lnTo>
                  <a:cubicBezTo>
                    <a:pt x="0" y="5415"/>
                    <a:pt x="5415" y="0"/>
                    <a:pt x="12095" y="0"/>
                  </a:cubicBezTo>
                  <a:close/>
                </a:path>
              </a:pathLst>
            </a:custGeom>
            <a:solidFill>
              <a:srgbClr val="FFFBEF"/>
            </a:solidFill>
            <a:ln cap="sq">
              <a:noFill/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47625"/>
              <a:ext cx="1424031" cy="531532"/>
            </a:xfrm>
            <a:prstGeom prst="rect">
              <a:avLst/>
            </a:prstGeom>
          </p:spPr>
          <p:txBody>
            <a:bodyPr anchor="ctr" rtlCol="false" tIns="49938" lIns="49938" bIns="49938" rIns="49938"/>
            <a:lstStyle/>
            <a:p>
              <a:pPr algn="ctr">
                <a:lnSpc>
                  <a:spcPts val="3589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2879522" y="3713160"/>
            <a:ext cx="12528957" cy="1430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806"/>
              </a:lnSpc>
            </a:pPr>
            <a:r>
              <a:rPr lang="en-US" sz="10390">
                <a:solidFill>
                  <a:srgbClr val="231F20"/>
                </a:solidFill>
                <a:latin typeface="Eczar Semi-Bold"/>
              </a:rPr>
              <a:t>BIMESTRE 2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B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5400000">
            <a:off x="8077911" y="372296"/>
            <a:ext cx="1689100" cy="18731078"/>
            <a:chOff x="0" y="0"/>
            <a:chExt cx="444866" cy="493328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44866" cy="4933288"/>
            </a:xfrm>
            <a:custGeom>
              <a:avLst/>
              <a:gdLst/>
              <a:ahLst/>
              <a:cxnLst/>
              <a:rect r="r" b="b" t="t" l="l"/>
              <a:pathLst>
                <a:path h="4933288" w="444866">
                  <a:moveTo>
                    <a:pt x="0" y="0"/>
                  </a:moveTo>
                  <a:lnTo>
                    <a:pt x="444866" y="0"/>
                  </a:lnTo>
                  <a:lnTo>
                    <a:pt x="444866" y="4933288"/>
                  </a:lnTo>
                  <a:lnTo>
                    <a:pt x="0" y="4933288"/>
                  </a:lnTo>
                  <a:close/>
                </a:path>
              </a:pathLst>
            </a:custGeom>
            <a:solidFill>
              <a:srgbClr val="A385A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444866" cy="49904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5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6751300" y="8893285"/>
            <a:ext cx="2210021" cy="1689100"/>
            <a:chOff x="0" y="0"/>
            <a:chExt cx="582063" cy="44486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82063" cy="444866"/>
            </a:xfrm>
            <a:custGeom>
              <a:avLst/>
              <a:gdLst/>
              <a:ahLst/>
              <a:cxnLst/>
              <a:rect r="r" b="b" t="t" l="l"/>
              <a:pathLst>
                <a:path h="444866" w="582063">
                  <a:moveTo>
                    <a:pt x="0" y="0"/>
                  </a:moveTo>
                  <a:lnTo>
                    <a:pt x="582063" y="0"/>
                  </a:lnTo>
                  <a:lnTo>
                    <a:pt x="582063" y="444866"/>
                  </a:lnTo>
                  <a:lnTo>
                    <a:pt x="0" y="444866"/>
                  </a:lnTo>
                  <a:close/>
                </a:path>
              </a:pathLst>
            </a:custGeom>
            <a:solidFill>
              <a:srgbClr val="CCADCC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582063" cy="5020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5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-5400000">
            <a:off x="8934529" y="-9181389"/>
            <a:ext cx="1689100" cy="19558158"/>
            <a:chOff x="0" y="0"/>
            <a:chExt cx="444866" cy="515112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44866" cy="5151120"/>
            </a:xfrm>
            <a:custGeom>
              <a:avLst/>
              <a:gdLst/>
              <a:ahLst/>
              <a:cxnLst/>
              <a:rect r="r" b="b" t="t" l="l"/>
              <a:pathLst>
                <a:path h="5151120" w="444866">
                  <a:moveTo>
                    <a:pt x="0" y="0"/>
                  </a:moveTo>
                  <a:lnTo>
                    <a:pt x="444866" y="0"/>
                  </a:lnTo>
                  <a:lnTo>
                    <a:pt x="444866" y="5151120"/>
                  </a:lnTo>
                  <a:lnTo>
                    <a:pt x="0" y="5151120"/>
                  </a:lnTo>
                  <a:close/>
                </a:path>
              </a:pathLst>
            </a:custGeom>
            <a:solidFill>
              <a:srgbClr val="FAD1B4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57150"/>
              <a:ext cx="444866" cy="52082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5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-10800000">
            <a:off x="-939168" y="-246860"/>
            <a:ext cx="2475868" cy="1689100"/>
            <a:chOff x="0" y="0"/>
            <a:chExt cx="652080" cy="44486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52080" cy="444866"/>
            </a:xfrm>
            <a:custGeom>
              <a:avLst/>
              <a:gdLst/>
              <a:ahLst/>
              <a:cxnLst/>
              <a:rect r="r" b="b" t="t" l="l"/>
              <a:pathLst>
                <a:path h="444866" w="652080">
                  <a:moveTo>
                    <a:pt x="0" y="0"/>
                  </a:moveTo>
                  <a:lnTo>
                    <a:pt x="652080" y="0"/>
                  </a:lnTo>
                  <a:lnTo>
                    <a:pt x="652080" y="444866"/>
                  </a:lnTo>
                  <a:lnTo>
                    <a:pt x="0" y="444866"/>
                  </a:lnTo>
                  <a:close/>
                </a:path>
              </a:pathLst>
            </a:custGeom>
            <a:solidFill>
              <a:srgbClr val="F8E2D3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57150"/>
              <a:ext cx="652080" cy="5020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50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2473119" y="1847864"/>
            <a:ext cx="1547244" cy="1433032"/>
          </a:xfrm>
          <a:custGeom>
            <a:avLst/>
            <a:gdLst/>
            <a:ahLst/>
            <a:cxnLst/>
            <a:rect r="r" b="b" t="t" l="l"/>
            <a:pathLst>
              <a:path h="1433032" w="1547244">
                <a:moveTo>
                  <a:pt x="0" y="0"/>
                </a:moveTo>
                <a:lnTo>
                  <a:pt x="1547244" y="0"/>
                </a:lnTo>
                <a:lnTo>
                  <a:pt x="1547244" y="1433032"/>
                </a:lnTo>
                <a:lnTo>
                  <a:pt x="0" y="14330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754367" y="797715"/>
            <a:ext cx="17533633" cy="11568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683"/>
              </a:lnSpc>
              <a:spcBef>
                <a:spcPct val="0"/>
              </a:spcBef>
            </a:pPr>
            <a:r>
              <a:rPr lang="en-US" sz="8952">
                <a:solidFill>
                  <a:srgbClr val="231F20"/>
                </a:solidFill>
                <a:latin typeface="Eczar Medium"/>
              </a:rPr>
              <a:t>REGLA DE  HERENCIA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54367" y="3808514"/>
            <a:ext cx="4795727" cy="44523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18"/>
              </a:lnSpc>
            </a:pPr>
            <a:r>
              <a:rPr lang="en-US" sz="5084">
                <a:solidFill>
                  <a:srgbClr val="231F20"/>
                </a:solidFill>
                <a:latin typeface="Open Sans"/>
              </a:rPr>
              <a:t>Garantiza que la numeración sea coherente con la Supraordinada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5833725" y="1878972"/>
            <a:ext cx="12022586" cy="6529056"/>
          </a:xfrm>
          <a:custGeom>
            <a:avLst/>
            <a:gdLst/>
            <a:ahLst/>
            <a:cxnLst/>
            <a:rect r="r" b="b" t="t" l="l"/>
            <a:pathLst>
              <a:path h="6529056" w="12022586">
                <a:moveTo>
                  <a:pt x="0" y="0"/>
                </a:moveTo>
                <a:lnTo>
                  <a:pt x="12022585" y="0"/>
                </a:lnTo>
                <a:lnTo>
                  <a:pt x="12022585" y="6529056"/>
                </a:lnTo>
                <a:lnTo>
                  <a:pt x="0" y="652905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1619" r="0" b="-1619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B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5400000">
            <a:off x="8077911" y="372296"/>
            <a:ext cx="1689100" cy="18731078"/>
            <a:chOff x="0" y="0"/>
            <a:chExt cx="444866" cy="493328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44866" cy="4933288"/>
            </a:xfrm>
            <a:custGeom>
              <a:avLst/>
              <a:gdLst/>
              <a:ahLst/>
              <a:cxnLst/>
              <a:rect r="r" b="b" t="t" l="l"/>
              <a:pathLst>
                <a:path h="4933288" w="444866">
                  <a:moveTo>
                    <a:pt x="0" y="0"/>
                  </a:moveTo>
                  <a:lnTo>
                    <a:pt x="444866" y="0"/>
                  </a:lnTo>
                  <a:lnTo>
                    <a:pt x="444866" y="4933288"/>
                  </a:lnTo>
                  <a:lnTo>
                    <a:pt x="0" y="4933288"/>
                  </a:lnTo>
                  <a:close/>
                </a:path>
              </a:pathLst>
            </a:custGeom>
            <a:solidFill>
              <a:srgbClr val="A385A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444866" cy="49904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5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6751300" y="8893285"/>
            <a:ext cx="2210021" cy="1689100"/>
            <a:chOff x="0" y="0"/>
            <a:chExt cx="582063" cy="44486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82063" cy="444866"/>
            </a:xfrm>
            <a:custGeom>
              <a:avLst/>
              <a:gdLst/>
              <a:ahLst/>
              <a:cxnLst/>
              <a:rect r="r" b="b" t="t" l="l"/>
              <a:pathLst>
                <a:path h="444866" w="582063">
                  <a:moveTo>
                    <a:pt x="0" y="0"/>
                  </a:moveTo>
                  <a:lnTo>
                    <a:pt x="582063" y="0"/>
                  </a:lnTo>
                  <a:lnTo>
                    <a:pt x="582063" y="444866"/>
                  </a:lnTo>
                  <a:lnTo>
                    <a:pt x="0" y="444866"/>
                  </a:lnTo>
                  <a:close/>
                </a:path>
              </a:pathLst>
            </a:custGeom>
            <a:solidFill>
              <a:srgbClr val="CCADCC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582063" cy="5020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5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-5400000">
            <a:off x="8934529" y="-9181389"/>
            <a:ext cx="1689100" cy="19558158"/>
            <a:chOff x="0" y="0"/>
            <a:chExt cx="444866" cy="515112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44866" cy="5151120"/>
            </a:xfrm>
            <a:custGeom>
              <a:avLst/>
              <a:gdLst/>
              <a:ahLst/>
              <a:cxnLst/>
              <a:rect r="r" b="b" t="t" l="l"/>
              <a:pathLst>
                <a:path h="5151120" w="444866">
                  <a:moveTo>
                    <a:pt x="0" y="0"/>
                  </a:moveTo>
                  <a:lnTo>
                    <a:pt x="444866" y="0"/>
                  </a:lnTo>
                  <a:lnTo>
                    <a:pt x="444866" y="5151120"/>
                  </a:lnTo>
                  <a:lnTo>
                    <a:pt x="0" y="5151120"/>
                  </a:lnTo>
                  <a:close/>
                </a:path>
              </a:pathLst>
            </a:custGeom>
            <a:solidFill>
              <a:srgbClr val="FAD1B4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57150"/>
              <a:ext cx="444866" cy="52082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5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-10800000">
            <a:off x="-939168" y="-246860"/>
            <a:ext cx="2475868" cy="1689100"/>
            <a:chOff x="0" y="0"/>
            <a:chExt cx="652080" cy="44486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52080" cy="444866"/>
            </a:xfrm>
            <a:custGeom>
              <a:avLst/>
              <a:gdLst/>
              <a:ahLst/>
              <a:cxnLst/>
              <a:rect r="r" b="b" t="t" l="l"/>
              <a:pathLst>
                <a:path h="444866" w="652080">
                  <a:moveTo>
                    <a:pt x="0" y="0"/>
                  </a:moveTo>
                  <a:lnTo>
                    <a:pt x="652080" y="0"/>
                  </a:lnTo>
                  <a:lnTo>
                    <a:pt x="652080" y="444866"/>
                  </a:lnTo>
                  <a:lnTo>
                    <a:pt x="0" y="444866"/>
                  </a:lnTo>
                  <a:close/>
                </a:path>
              </a:pathLst>
            </a:custGeom>
            <a:solidFill>
              <a:srgbClr val="F8E2D3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57150"/>
              <a:ext cx="652080" cy="5020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50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754367" y="1717528"/>
            <a:ext cx="1547244" cy="1433032"/>
          </a:xfrm>
          <a:custGeom>
            <a:avLst/>
            <a:gdLst/>
            <a:ahLst/>
            <a:cxnLst/>
            <a:rect r="r" b="b" t="t" l="l"/>
            <a:pathLst>
              <a:path h="1433032" w="1547244">
                <a:moveTo>
                  <a:pt x="0" y="0"/>
                </a:moveTo>
                <a:lnTo>
                  <a:pt x="1547244" y="0"/>
                </a:lnTo>
                <a:lnTo>
                  <a:pt x="1547244" y="1433032"/>
                </a:lnTo>
                <a:lnTo>
                  <a:pt x="0" y="14330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5613908" y="2434044"/>
            <a:ext cx="11645392" cy="6529056"/>
          </a:xfrm>
          <a:custGeom>
            <a:avLst/>
            <a:gdLst/>
            <a:ahLst/>
            <a:cxnLst/>
            <a:rect r="r" b="b" t="t" l="l"/>
            <a:pathLst>
              <a:path h="6529056" w="11645392">
                <a:moveTo>
                  <a:pt x="0" y="0"/>
                </a:moveTo>
                <a:lnTo>
                  <a:pt x="11645392" y="0"/>
                </a:lnTo>
                <a:lnTo>
                  <a:pt x="11645392" y="6529056"/>
                </a:lnTo>
                <a:lnTo>
                  <a:pt x="0" y="652905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754367" y="1470270"/>
            <a:ext cx="17533633" cy="11568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683"/>
              </a:lnSpc>
              <a:spcBef>
                <a:spcPct val="0"/>
              </a:spcBef>
            </a:pPr>
            <a:r>
              <a:rPr lang="en-US" sz="8952">
                <a:solidFill>
                  <a:srgbClr val="231F20"/>
                </a:solidFill>
                <a:latin typeface="Eczar Medium"/>
              </a:rPr>
              <a:t>REGLA DE  COHERENCIA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298766" y="3340124"/>
            <a:ext cx="4856605" cy="51617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68"/>
              </a:lnSpc>
            </a:pPr>
            <a:r>
              <a:rPr lang="en-US" sz="4906">
                <a:solidFill>
                  <a:srgbClr val="231F20"/>
                </a:solidFill>
                <a:latin typeface="Open Sans"/>
              </a:rPr>
              <a:t>Garantiza la coherencia entre el mentefacto y los preliminares de lectura.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>
  <p:cSld>
    <p:bg>
      <p:bgPr>
        <a:solidFill>
          <a:srgbClr val="FFFB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11498" y="551918"/>
            <a:ext cx="17118189" cy="9222752"/>
            <a:chOff x="0" y="0"/>
            <a:chExt cx="4508494" cy="242903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508494" cy="2429038"/>
            </a:xfrm>
            <a:custGeom>
              <a:avLst/>
              <a:gdLst/>
              <a:ahLst/>
              <a:cxnLst/>
              <a:rect r="r" b="b" t="t" l="l"/>
              <a:pathLst>
                <a:path h="2429038" w="4508494">
                  <a:moveTo>
                    <a:pt x="0" y="0"/>
                  </a:moveTo>
                  <a:lnTo>
                    <a:pt x="4508494" y="0"/>
                  </a:lnTo>
                  <a:lnTo>
                    <a:pt x="4508494" y="2429038"/>
                  </a:lnTo>
                  <a:lnTo>
                    <a:pt x="0" y="2429038"/>
                  </a:lnTo>
                  <a:close/>
                </a:path>
              </a:pathLst>
            </a:custGeom>
            <a:solidFill>
              <a:srgbClr val="CCADCC">
                <a:alpha val="58824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508494" cy="24671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225095" y="1228725"/>
            <a:ext cx="18062905" cy="13207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999"/>
              </a:lnSpc>
              <a:spcBef>
                <a:spcPct val="0"/>
              </a:spcBef>
            </a:pPr>
            <a:r>
              <a:rPr lang="en-US" sz="9999">
                <a:solidFill>
                  <a:srgbClr val="231F20"/>
                </a:solidFill>
                <a:latin typeface="Eczar Semi-Bold"/>
              </a:rPr>
              <a:t>CRITERIOS DE CALIDAD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2833382"/>
            <a:ext cx="16030566" cy="64249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1576168" indent="-788084" lvl="1">
              <a:lnSpc>
                <a:spcPts val="10220"/>
              </a:lnSpc>
              <a:buFont typeface="Arial"/>
              <a:buChar char="•"/>
            </a:pPr>
            <a:r>
              <a:rPr lang="en-US" sz="7300">
                <a:solidFill>
                  <a:srgbClr val="231F20"/>
                </a:solidFill>
                <a:latin typeface="Open Sans"/>
              </a:rPr>
              <a:t>El concepto central está dentro de un rectángulo de  doble línea.</a:t>
            </a:r>
          </a:p>
          <a:p>
            <a:pPr algn="just" marL="1576168" indent="-788084" lvl="1">
              <a:lnSpc>
                <a:spcPts val="10220"/>
              </a:lnSpc>
              <a:buFont typeface="Arial"/>
              <a:buChar char="•"/>
            </a:pPr>
            <a:r>
              <a:rPr lang="en-US" sz="7300">
                <a:solidFill>
                  <a:srgbClr val="231F20"/>
                </a:solidFill>
                <a:latin typeface="Open Sans"/>
              </a:rPr>
              <a:t>Los demás conceptos están dentro de un rectángulo de línea sencilla.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>
  <p:cSld>
    <p:bg>
      <p:bgPr>
        <a:solidFill>
          <a:srgbClr val="FFFB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11498" y="551918"/>
            <a:ext cx="17118189" cy="9222752"/>
            <a:chOff x="0" y="0"/>
            <a:chExt cx="4508494" cy="242903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508494" cy="2429038"/>
            </a:xfrm>
            <a:custGeom>
              <a:avLst/>
              <a:gdLst/>
              <a:ahLst/>
              <a:cxnLst/>
              <a:rect r="r" b="b" t="t" l="l"/>
              <a:pathLst>
                <a:path h="2429038" w="4508494">
                  <a:moveTo>
                    <a:pt x="0" y="0"/>
                  </a:moveTo>
                  <a:lnTo>
                    <a:pt x="4508494" y="0"/>
                  </a:lnTo>
                  <a:lnTo>
                    <a:pt x="4508494" y="2429038"/>
                  </a:lnTo>
                  <a:lnTo>
                    <a:pt x="0" y="2429038"/>
                  </a:lnTo>
                  <a:close/>
                </a:path>
              </a:pathLst>
            </a:custGeom>
            <a:solidFill>
              <a:srgbClr val="CCADCC">
                <a:alpha val="58824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508494" cy="24671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611498" y="1668706"/>
            <a:ext cx="16416372" cy="68367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1674575" indent="-837287" lvl="1">
              <a:lnSpc>
                <a:spcPts val="10858"/>
              </a:lnSpc>
              <a:buFont typeface="Arial"/>
              <a:buChar char="•"/>
            </a:pPr>
            <a:r>
              <a:rPr lang="en-US" sz="7756">
                <a:solidFill>
                  <a:srgbClr val="231F20"/>
                </a:solidFill>
                <a:latin typeface="Open Sans"/>
              </a:rPr>
              <a:t>Todos los nombres de las clases están en mayúscula, singular y presente.</a:t>
            </a:r>
          </a:p>
          <a:p>
            <a:pPr algn="just" marL="1674575" indent="-837287" lvl="1">
              <a:lnSpc>
                <a:spcPts val="10858"/>
              </a:lnSpc>
              <a:buFont typeface="Arial"/>
              <a:buChar char="•"/>
            </a:pPr>
            <a:r>
              <a:rPr lang="en-US" sz="7756">
                <a:solidFill>
                  <a:srgbClr val="231F20"/>
                </a:solidFill>
                <a:latin typeface="Open Sans"/>
              </a:rPr>
              <a:t>El criterio de infraordinación se encuentra en un óvalo.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>
  <p:cSld>
    <p:bg>
      <p:bgPr>
        <a:solidFill>
          <a:srgbClr val="FFFB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11498" y="551918"/>
            <a:ext cx="17118189" cy="9222752"/>
            <a:chOff x="0" y="0"/>
            <a:chExt cx="4508494" cy="242903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508494" cy="2429038"/>
            </a:xfrm>
            <a:custGeom>
              <a:avLst/>
              <a:gdLst/>
              <a:ahLst/>
              <a:cxnLst/>
              <a:rect r="r" b="b" t="t" l="l"/>
              <a:pathLst>
                <a:path h="2429038" w="4508494">
                  <a:moveTo>
                    <a:pt x="0" y="0"/>
                  </a:moveTo>
                  <a:lnTo>
                    <a:pt x="4508494" y="0"/>
                  </a:lnTo>
                  <a:lnTo>
                    <a:pt x="4508494" y="2429038"/>
                  </a:lnTo>
                  <a:lnTo>
                    <a:pt x="0" y="2429038"/>
                  </a:lnTo>
                  <a:close/>
                </a:path>
              </a:pathLst>
            </a:custGeom>
            <a:solidFill>
              <a:srgbClr val="CCADCC">
                <a:alpha val="58824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508494" cy="24671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365885" y="1465658"/>
            <a:ext cx="14907597" cy="71937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1760918" indent="-880459" lvl="1">
              <a:lnSpc>
                <a:spcPts val="11418"/>
              </a:lnSpc>
              <a:buFont typeface="Arial"/>
              <a:buChar char="•"/>
            </a:pPr>
            <a:r>
              <a:rPr lang="en-US" sz="8156">
                <a:solidFill>
                  <a:srgbClr val="231F20"/>
                </a:solidFill>
                <a:latin typeface="Open Sans"/>
              </a:rPr>
              <a:t>Todas las clases tienen isoordinadas a la izquierda.</a:t>
            </a:r>
          </a:p>
          <a:p>
            <a:pPr algn="just" marL="1760918" indent="-880459" lvl="1">
              <a:lnSpc>
                <a:spcPts val="11418"/>
              </a:lnSpc>
              <a:buFont typeface="Arial"/>
              <a:buChar char="•"/>
            </a:pPr>
            <a:r>
              <a:rPr lang="en-US" sz="8156">
                <a:solidFill>
                  <a:srgbClr val="231F20"/>
                </a:solidFill>
                <a:latin typeface="Open Sans"/>
              </a:rPr>
              <a:t>La numeración es acorde a la Regla de Herencia.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B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11498" y="551918"/>
            <a:ext cx="17118189" cy="9222752"/>
            <a:chOff x="0" y="0"/>
            <a:chExt cx="4508494" cy="242903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508494" cy="2429038"/>
            </a:xfrm>
            <a:custGeom>
              <a:avLst/>
              <a:gdLst/>
              <a:ahLst/>
              <a:cxnLst/>
              <a:rect r="r" b="b" t="t" l="l"/>
              <a:pathLst>
                <a:path h="2429038" w="4508494">
                  <a:moveTo>
                    <a:pt x="0" y="0"/>
                  </a:moveTo>
                  <a:lnTo>
                    <a:pt x="4508494" y="0"/>
                  </a:lnTo>
                  <a:lnTo>
                    <a:pt x="4508494" y="2429038"/>
                  </a:lnTo>
                  <a:lnTo>
                    <a:pt x="0" y="2429038"/>
                  </a:lnTo>
                  <a:close/>
                </a:path>
              </a:pathLst>
            </a:custGeom>
            <a:solidFill>
              <a:srgbClr val="CCADCC">
                <a:alpha val="58824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508494" cy="24671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028700" y="2628535"/>
            <a:ext cx="15889444" cy="4855624"/>
          </a:xfrm>
          <a:custGeom>
            <a:avLst/>
            <a:gdLst/>
            <a:ahLst/>
            <a:cxnLst/>
            <a:rect r="r" b="b" t="t" l="l"/>
            <a:pathLst>
              <a:path h="4855624" w="15889444">
                <a:moveTo>
                  <a:pt x="0" y="0"/>
                </a:moveTo>
                <a:lnTo>
                  <a:pt x="15889444" y="0"/>
                </a:lnTo>
                <a:lnTo>
                  <a:pt x="15889444" y="4855624"/>
                </a:lnTo>
                <a:lnTo>
                  <a:pt x="0" y="48556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-1412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25095" y="1228725"/>
            <a:ext cx="18062905" cy="13207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999"/>
              </a:lnSpc>
              <a:spcBef>
                <a:spcPct val="0"/>
              </a:spcBef>
            </a:pPr>
            <a:r>
              <a:rPr lang="en-US" sz="9999">
                <a:solidFill>
                  <a:srgbClr val="231F20"/>
                </a:solidFill>
                <a:latin typeface="Eczar Semi-Bold"/>
              </a:rPr>
              <a:t>PSEUDO MENTEFACTO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501306" y="7757794"/>
            <a:ext cx="15510483" cy="15005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19"/>
              </a:lnSpc>
            </a:pPr>
            <a:r>
              <a:rPr lang="en-US" sz="4299">
                <a:solidFill>
                  <a:srgbClr val="231F20"/>
                </a:solidFill>
                <a:latin typeface="Open Sans"/>
              </a:rPr>
              <a:t>Un pseudo mentefacto debe contar mínimo con tres de los elementos del mentefacto conceptual.  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B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5400000">
            <a:off x="8077911" y="372296"/>
            <a:ext cx="1689100" cy="18731078"/>
            <a:chOff x="0" y="0"/>
            <a:chExt cx="444866" cy="493328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44866" cy="4933288"/>
            </a:xfrm>
            <a:custGeom>
              <a:avLst/>
              <a:gdLst/>
              <a:ahLst/>
              <a:cxnLst/>
              <a:rect r="r" b="b" t="t" l="l"/>
              <a:pathLst>
                <a:path h="4933288" w="444866">
                  <a:moveTo>
                    <a:pt x="0" y="0"/>
                  </a:moveTo>
                  <a:lnTo>
                    <a:pt x="444866" y="0"/>
                  </a:lnTo>
                  <a:lnTo>
                    <a:pt x="444866" y="4933288"/>
                  </a:lnTo>
                  <a:lnTo>
                    <a:pt x="0" y="4933288"/>
                  </a:lnTo>
                  <a:close/>
                </a:path>
              </a:pathLst>
            </a:custGeom>
            <a:solidFill>
              <a:srgbClr val="A385A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444866" cy="49904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5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6751300" y="8893285"/>
            <a:ext cx="2210021" cy="1689100"/>
            <a:chOff x="0" y="0"/>
            <a:chExt cx="582063" cy="44486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82063" cy="444866"/>
            </a:xfrm>
            <a:custGeom>
              <a:avLst/>
              <a:gdLst/>
              <a:ahLst/>
              <a:cxnLst/>
              <a:rect r="r" b="b" t="t" l="l"/>
              <a:pathLst>
                <a:path h="444866" w="582063">
                  <a:moveTo>
                    <a:pt x="0" y="0"/>
                  </a:moveTo>
                  <a:lnTo>
                    <a:pt x="582063" y="0"/>
                  </a:lnTo>
                  <a:lnTo>
                    <a:pt x="582063" y="444866"/>
                  </a:lnTo>
                  <a:lnTo>
                    <a:pt x="0" y="444866"/>
                  </a:lnTo>
                  <a:close/>
                </a:path>
              </a:pathLst>
            </a:custGeom>
            <a:solidFill>
              <a:srgbClr val="CCADCC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582063" cy="5020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5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-5400000">
            <a:off x="8934529" y="-9181389"/>
            <a:ext cx="1689100" cy="19558158"/>
            <a:chOff x="0" y="0"/>
            <a:chExt cx="444866" cy="515112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44866" cy="5151120"/>
            </a:xfrm>
            <a:custGeom>
              <a:avLst/>
              <a:gdLst/>
              <a:ahLst/>
              <a:cxnLst/>
              <a:rect r="r" b="b" t="t" l="l"/>
              <a:pathLst>
                <a:path h="5151120" w="444866">
                  <a:moveTo>
                    <a:pt x="0" y="0"/>
                  </a:moveTo>
                  <a:lnTo>
                    <a:pt x="444866" y="0"/>
                  </a:lnTo>
                  <a:lnTo>
                    <a:pt x="444866" y="5151120"/>
                  </a:lnTo>
                  <a:lnTo>
                    <a:pt x="0" y="5151120"/>
                  </a:lnTo>
                  <a:close/>
                </a:path>
              </a:pathLst>
            </a:custGeom>
            <a:solidFill>
              <a:srgbClr val="FAD1B4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57150"/>
              <a:ext cx="444866" cy="52082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5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-10800000">
            <a:off x="-939168" y="-246860"/>
            <a:ext cx="2475868" cy="1689100"/>
            <a:chOff x="0" y="0"/>
            <a:chExt cx="652080" cy="44486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52080" cy="444866"/>
            </a:xfrm>
            <a:custGeom>
              <a:avLst/>
              <a:gdLst/>
              <a:ahLst/>
              <a:cxnLst/>
              <a:rect r="r" b="b" t="t" l="l"/>
              <a:pathLst>
                <a:path h="444866" w="652080">
                  <a:moveTo>
                    <a:pt x="0" y="0"/>
                  </a:moveTo>
                  <a:lnTo>
                    <a:pt x="652080" y="0"/>
                  </a:lnTo>
                  <a:lnTo>
                    <a:pt x="652080" y="444866"/>
                  </a:lnTo>
                  <a:lnTo>
                    <a:pt x="0" y="444866"/>
                  </a:lnTo>
                  <a:close/>
                </a:path>
              </a:pathLst>
            </a:custGeom>
            <a:solidFill>
              <a:srgbClr val="F8E2D3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57150"/>
              <a:ext cx="652080" cy="5020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50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7961568" y="4677039"/>
            <a:ext cx="4421544" cy="2945854"/>
          </a:xfrm>
          <a:custGeom>
            <a:avLst/>
            <a:gdLst/>
            <a:ahLst/>
            <a:cxnLst/>
            <a:rect r="r" b="b" t="t" l="l"/>
            <a:pathLst>
              <a:path h="2945854" w="4421544">
                <a:moveTo>
                  <a:pt x="0" y="0"/>
                </a:moveTo>
                <a:lnTo>
                  <a:pt x="4421544" y="0"/>
                </a:lnTo>
                <a:lnTo>
                  <a:pt x="4421544" y="2945854"/>
                </a:lnTo>
                <a:lnTo>
                  <a:pt x="0" y="29458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3383237" y="4677039"/>
            <a:ext cx="3879102" cy="3103281"/>
          </a:xfrm>
          <a:custGeom>
            <a:avLst/>
            <a:gdLst/>
            <a:ahLst/>
            <a:cxnLst/>
            <a:rect r="r" b="b" t="t" l="l"/>
            <a:pathLst>
              <a:path h="3103281" w="3879102">
                <a:moveTo>
                  <a:pt x="0" y="0"/>
                </a:moveTo>
                <a:lnTo>
                  <a:pt x="3879102" y="0"/>
                </a:lnTo>
                <a:lnTo>
                  <a:pt x="3879102" y="3103281"/>
                </a:lnTo>
                <a:lnTo>
                  <a:pt x="0" y="31032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4546127" y="2857489"/>
            <a:ext cx="1547244" cy="1433032"/>
          </a:xfrm>
          <a:custGeom>
            <a:avLst/>
            <a:gdLst/>
            <a:ahLst/>
            <a:cxnLst/>
            <a:rect r="r" b="b" t="t" l="l"/>
            <a:pathLst>
              <a:path h="1433032" w="1547244">
                <a:moveTo>
                  <a:pt x="0" y="0"/>
                </a:moveTo>
                <a:lnTo>
                  <a:pt x="1547244" y="0"/>
                </a:lnTo>
                <a:lnTo>
                  <a:pt x="1547244" y="1433032"/>
                </a:lnTo>
                <a:lnTo>
                  <a:pt x="0" y="14330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9144000" y="2857489"/>
            <a:ext cx="1485911" cy="1485911"/>
          </a:xfrm>
          <a:custGeom>
            <a:avLst/>
            <a:gdLst/>
            <a:ahLst/>
            <a:cxnLst/>
            <a:rect r="r" b="b" t="t" l="l"/>
            <a:pathLst>
              <a:path h="1485911" w="1485911">
                <a:moveTo>
                  <a:pt x="0" y="0"/>
                </a:moveTo>
                <a:lnTo>
                  <a:pt x="1485911" y="0"/>
                </a:lnTo>
                <a:lnTo>
                  <a:pt x="1485911" y="1485911"/>
                </a:lnTo>
                <a:lnTo>
                  <a:pt x="0" y="14859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1028700" y="1642265"/>
            <a:ext cx="16676374" cy="11568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683"/>
              </a:lnSpc>
              <a:spcBef>
                <a:spcPct val="0"/>
              </a:spcBef>
            </a:pPr>
            <a:r>
              <a:rPr lang="en-US" sz="8952">
                <a:solidFill>
                  <a:srgbClr val="231F20"/>
                </a:solidFill>
                <a:latin typeface="Eczar Medium"/>
              </a:rPr>
              <a:t>REGLA DE PREFERENCIA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28700" y="3758738"/>
            <a:ext cx="5935782" cy="37039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19"/>
              </a:lnSpc>
            </a:pPr>
            <a:r>
              <a:rPr lang="en-US" sz="5299">
                <a:solidFill>
                  <a:srgbClr val="231F20"/>
                </a:solidFill>
                <a:latin typeface="Open Sans"/>
              </a:rPr>
              <a:t>Garantiza que los conceptos sean universales y no particulares.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9429539" y="7685070"/>
            <a:ext cx="1485602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231F20"/>
                </a:solidFill>
                <a:latin typeface="Open Sans Bold"/>
              </a:rPr>
              <a:t>Juan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B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5400000">
            <a:off x="8077911" y="372296"/>
            <a:ext cx="1689100" cy="18731078"/>
            <a:chOff x="0" y="0"/>
            <a:chExt cx="444866" cy="493328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44866" cy="4933288"/>
            </a:xfrm>
            <a:custGeom>
              <a:avLst/>
              <a:gdLst/>
              <a:ahLst/>
              <a:cxnLst/>
              <a:rect r="r" b="b" t="t" l="l"/>
              <a:pathLst>
                <a:path h="4933288" w="444866">
                  <a:moveTo>
                    <a:pt x="0" y="0"/>
                  </a:moveTo>
                  <a:lnTo>
                    <a:pt x="444866" y="0"/>
                  </a:lnTo>
                  <a:lnTo>
                    <a:pt x="444866" y="4933288"/>
                  </a:lnTo>
                  <a:lnTo>
                    <a:pt x="0" y="4933288"/>
                  </a:lnTo>
                  <a:close/>
                </a:path>
              </a:pathLst>
            </a:custGeom>
            <a:solidFill>
              <a:srgbClr val="A385A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444866" cy="49904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5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6751300" y="8893285"/>
            <a:ext cx="2210021" cy="1689100"/>
            <a:chOff x="0" y="0"/>
            <a:chExt cx="582063" cy="44486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82063" cy="444866"/>
            </a:xfrm>
            <a:custGeom>
              <a:avLst/>
              <a:gdLst/>
              <a:ahLst/>
              <a:cxnLst/>
              <a:rect r="r" b="b" t="t" l="l"/>
              <a:pathLst>
                <a:path h="444866" w="582063">
                  <a:moveTo>
                    <a:pt x="0" y="0"/>
                  </a:moveTo>
                  <a:lnTo>
                    <a:pt x="582063" y="0"/>
                  </a:lnTo>
                  <a:lnTo>
                    <a:pt x="582063" y="444866"/>
                  </a:lnTo>
                  <a:lnTo>
                    <a:pt x="0" y="444866"/>
                  </a:lnTo>
                  <a:close/>
                </a:path>
              </a:pathLst>
            </a:custGeom>
            <a:solidFill>
              <a:srgbClr val="CCADCC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582063" cy="5020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5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-5400000">
            <a:off x="8934529" y="-9181389"/>
            <a:ext cx="1689100" cy="19558158"/>
            <a:chOff x="0" y="0"/>
            <a:chExt cx="444866" cy="515112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44866" cy="5151120"/>
            </a:xfrm>
            <a:custGeom>
              <a:avLst/>
              <a:gdLst/>
              <a:ahLst/>
              <a:cxnLst/>
              <a:rect r="r" b="b" t="t" l="l"/>
              <a:pathLst>
                <a:path h="5151120" w="444866">
                  <a:moveTo>
                    <a:pt x="0" y="0"/>
                  </a:moveTo>
                  <a:lnTo>
                    <a:pt x="444866" y="0"/>
                  </a:lnTo>
                  <a:lnTo>
                    <a:pt x="444866" y="5151120"/>
                  </a:lnTo>
                  <a:lnTo>
                    <a:pt x="0" y="5151120"/>
                  </a:lnTo>
                  <a:close/>
                </a:path>
              </a:pathLst>
            </a:custGeom>
            <a:solidFill>
              <a:srgbClr val="FAD1B4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57150"/>
              <a:ext cx="444866" cy="52082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5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-10800000">
            <a:off x="-939168" y="-246860"/>
            <a:ext cx="2475868" cy="1689100"/>
            <a:chOff x="0" y="0"/>
            <a:chExt cx="652080" cy="44486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52080" cy="444866"/>
            </a:xfrm>
            <a:custGeom>
              <a:avLst/>
              <a:gdLst/>
              <a:ahLst/>
              <a:cxnLst/>
              <a:rect r="r" b="b" t="t" l="l"/>
              <a:pathLst>
                <a:path h="444866" w="652080">
                  <a:moveTo>
                    <a:pt x="0" y="0"/>
                  </a:moveTo>
                  <a:lnTo>
                    <a:pt x="652080" y="0"/>
                  </a:lnTo>
                  <a:lnTo>
                    <a:pt x="652080" y="444866"/>
                  </a:lnTo>
                  <a:lnTo>
                    <a:pt x="0" y="444866"/>
                  </a:lnTo>
                  <a:close/>
                </a:path>
              </a:pathLst>
            </a:custGeom>
            <a:solidFill>
              <a:srgbClr val="F8E2D3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57150"/>
              <a:ext cx="652080" cy="5020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50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14546127" y="2697670"/>
            <a:ext cx="1547244" cy="1433032"/>
          </a:xfrm>
          <a:custGeom>
            <a:avLst/>
            <a:gdLst/>
            <a:ahLst/>
            <a:cxnLst/>
            <a:rect r="r" b="b" t="t" l="l"/>
            <a:pathLst>
              <a:path h="1433032" w="1547244">
                <a:moveTo>
                  <a:pt x="0" y="0"/>
                </a:moveTo>
                <a:lnTo>
                  <a:pt x="1547244" y="0"/>
                </a:lnTo>
                <a:lnTo>
                  <a:pt x="1547244" y="1433033"/>
                </a:lnTo>
                <a:lnTo>
                  <a:pt x="0" y="1433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9144000" y="2799116"/>
            <a:ext cx="1485911" cy="1485911"/>
          </a:xfrm>
          <a:custGeom>
            <a:avLst/>
            <a:gdLst/>
            <a:ahLst/>
            <a:cxnLst/>
            <a:rect r="r" b="b" t="t" l="l"/>
            <a:pathLst>
              <a:path h="1485911" w="1485911">
                <a:moveTo>
                  <a:pt x="0" y="0"/>
                </a:moveTo>
                <a:lnTo>
                  <a:pt x="1485911" y="0"/>
                </a:lnTo>
                <a:lnTo>
                  <a:pt x="1485911" y="1485911"/>
                </a:lnTo>
                <a:lnTo>
                  <a:pt x="0" y="14859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8854888" y="4470676"/>
            <a:ext cx="2275166" cy="2303965"/>
          </a:xfrm>
          <a:custGeom>
            <a:avLst/>
            <a:gdLst/>
            <a:ahLst/>
            <a:cxnLst/>
            <a:rect r="r" b="b" t="t" l="l"/>
            <a:pathLst>
              <a:path h="2303965" w="2275166">
                <a:moveTo>
                  <a:pt x="0" y="0"/>
                </a:moveTo>
                <a:lnTo>
                  <a:pt x="2275166" y="0"/>
                </a:lnTo>
                <a:lnTo>
                  <a:pt x="2275166" y="2303965"/>
                </a:lnTo>
                <a:lnTo>
                  <a:pt x="0" y="230396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4034360" y="4285027"/>
            <a:ext cx="2408315" cy="2443862"/>
          </a:xfrm>
          <a:custGeom>
            <a:avLst/>
            <a:gdLst/>
            <a:ahLst/>
            <a:cxnLst/>
            <a:rect r="r" b="b" t="t" l="l"/>
            <a:pathLst>
              <a:path h="2443862" w="2408315">
                <a:moveTo>
                  <a:pt x="0" y="0"/>
                </a:moveTo>
                <a:lnTo>
                  <a:pt x="2408314" y="0"/>
                </a:lnTo>
                <a:lnTo>
                  <a:pt x="2408314" y="2443861"/>
                </a:lnTo>
                <a:lnTo>
                  <a:pt x="0" y="244386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1028700" y="1642265"/>
            <a:ext cx="16676374" cy="11568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683"/>
              </a:lnSpc>
              <a:spcBef>
                <a:spcPct val="0"/>
              </a:spcBef>
            </a:pPr>
            <a:r>
              <a:rPr lang="en-US" sz="8952">
                <a:solidFill>
                  <a:srgbClr val="231F20"/>
                </a:solidFill>
                <a:latin typeface="Eczar Medium"/>
              </a:rPr>
              <a:t>REGLA DE  GÉNERO PRÓXIMO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816501" y="3618913"/>
            <a:ext cx="5331829" cy="43593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978"/>
              </a:lnSpc>
            </a:pPr>
            <a:r>
              <a:rPr lang="en-US" sz="4984">
                <a:solidFill>
                  <a:srgbClr val="231F20"/>
                </a:solidFill>
                <a:latin typeface="Open Sans"/>
              </a:rPr>
              <a:t>Garantiza que la Supraordinada sea la más cercana al concepto central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7205605" y="6909403"/>
            <a:ext cx="4322564" cy="13665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80"/>
              </a:lnSpc>
            </a:pPr>
            <a:r>
              <a:rPr lang="en-US" sz="3700">
                <a:solidFill>
                  <a:srgbClr val="231F20"/>
                </a:solidFill>
                <a:latin typeface="Open Sans Bold"/>
              </a:rPr>
              <a:t>CCC Tenis</a:t>
            </a:r>
          </a:p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231F20"/>
                </a:solidFill>
                <a:latin typeface="Open Sans Bold"/>
              </a:rPr>
              <a:t>SUPRA Deportes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2189034" y="6899878"/>
            <a:ext cx="6098966" cy="19799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20"/>
              </a:lnSpc>
            </a:pPr>
            <a:r>
              <a:rPr lang="en-US" sz="3800">
                <a:solidFill>
                  <a:srgbClr val="231F20"/>
                </a:solidFill>
                <a:latin typeface="Open Sans Bold"/>
              </a:rPr>
              <a:t>CCC Tenis</a:t>
            </a:r>
          </a:p>
          <a:p>
            <a:pPr algn="ctr">
              <a:lnSpc>
                <a:spcPts val="5320"/>
              </a:lnSpc>
            </a:pPr>
            <a:r>
              <a:rPr lang="en-US" sz="3800">
                <a:solidFill>
                  <a:srgbClr val="231F20"/>
                </a:solidFill>
                <a:latin typeface="Open Sans Bold"/>
              </a:rPr>
              <a:t>SUPRA Deporte de raqueta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B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5400000">
            <a:off x="8077911" y="372296"/>
            <a:ext cx="1689100" cy="18731078"/>
            <a:chOff x="0" y="0"/>
            <a:chExt cx="444866" cy="493328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44866" cy="4933288"/>
            </a:xfrm>
            <a:custGeom>
              <a:avLst/>
              <a:gdLst/>
              <a:ahLst/>
              <a:cxnLst/>
              <a:rect r="r" b="b" t="t" l="l"/>
              <a:pathLst>
                <a:path h="4933288" w="444866">
                  <a:moveTo>
                    <a:pt x="0" y="0"/>
                  </a:moveTo>
                  <a:lnTo>
                    <a:pt x="444866" y="0"/>
                  </a:lnTo>
                  <a:lnTo>
                    <a:pt x="444866" y="4933288"/>
                  </a:lnTo>
                  <a:lnTo>
                    <a:pt x="0" y="4933288"/>
                  </a:lnTo>
                  <a:close/>
                </a:path>
              </a:pathLst>
            </a:custGeom>
            <a:solidFill>
              <a:srgbClr val="A385A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444866" cy="49904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5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6751300" y="8893285"/>
            <a:ext cx="2210021" cy="1689100"/>
            <a:chOff x="0" y="0"/>
            <a:chExt cx="582063" cy="44486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82063" cy="444866"/>
            </a:xfrm>
            <a:custGeom>
              <a:avLst/>
              <a:gdLst/>
              <a:ahLst/>
              <a:cxnLst/>
              <a:rect r="r" b="b" t="t" l="l"/>
              <a:pathLst>
                <a:path h="444866" w="582063">
                  <a:moveTo>
                    <a:pt x="0" y="0"/>
                  </a:moveTo>
                  <a:lnTo>
                    <a:pt x="582063" y="0"/>
                  </a:lnTo>
                  <a:lnTo>
                    <a:pt x="582063" y="444866"/>
                  </a:lnTo>
                  <a:lnTo>
                    <a:pt x="0" y="444866"/>
                  </a:lnTo>
                  <a:close/>
                </a:path>
              </a:pathLst>
            </a:custGeom>
            <a:solidFill>
              <a:srgbClr val="CCADCC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582063" cy="5020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5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-5400000">
            <a:off x="8934529" y="-9181389"/>
            <a:ext cx="1689100" cy="19558158"/>
            <a:chOff x="0" y="0"/>
            <a:chExt cx="444866" cy="515112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44866" cy="5151120"/>
            </a:xfrm>
            <a:custGeom>
              <a:avLst/>
              <a:gdLst/>
              <a:ahLst/>
              <a:cxnLst/>
              <a:rect r="r" b="b" t="t" l="l"/>
              <a:pathLst>
                <a:path h="5151120" w="444866">
                  <a:moveTo>
                    <a:pt x="0" y="0"/>
                  </a:moveTo>
                  <a:lnTo>
                    <a:pt x="444866" y="0"/>
                  </a:lnTo>
                  <a:lnTo>
                    <a:pt x="444866" y="5151120"/>
                  </a:lnTo>
                  <a:lnTo>
                    <a:pt x="0" y="5151120"/>
                  </a:lnTo>
                  <a:close/>
                </a:path>
              </a:pathLst>
            </a:custGeom>
            <a:solidFill>
              <a:srgbClr val="FAD1B4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57150"/>
              <a:ext cx="444866" cy="52082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5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-10800000">
            <a:off x="-939168" y="-246860"/>
            <a:ext cx="2475868" cy="1689100"/>
            <a:chOff x="0" y="0"/>
            <a:chExt cx="652080" cy="44486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52080" cy="444866"/>
            </a:xfrm>
            <a:custGeom>
              <a:avLst/>
              <a:gdLst/>
              <a:ahLst/>
              <a:cxnLst/>
              <a:rect r="r" b="b" t="t" l="l"/>
              <a:pathLst>
                <a:path h="444866" w="652080">
                  <a:moveTo>
                    <a:pt x="0" y="0"/>
                  </a:moveTo>
                  <a:lnTo>
                    <a:pt x="652080" y="0"/>
                  </a:lnTo>
                  <a:lnTo>
                    <a:pt x="652080" y="444866"/>
                  </a:lnTo>
                  <a:lnTo>
                    <a:pt x="0" y="444866"/>
                  </a:lnTo>
                  <a:close/>
                </a:path>
              </a:pathLst>
            </a:custGeom>
            <a:solidFill>
              <a:srgbClr val="F8E2D3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57150"/>
              <a:ext cx="652080" cy="5020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50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6225053" y="3710468"/>
            <a:ext cx="1547244" cy="1433032"/>
          </a:xfrm>
          <a:custGeom>
            <a:avLst/>
            <a:gdLst/>
            <a:ahLst/>
            <a:cxnLst/>
            <a:rect r="r" b="b" t="t" l="l"/>
            <a:pathLst>
              <a:path h="1433032" w="1547244">
                <a:moveTo>
                  <a:pt x="0" y="0"/>
                </a:moveTo>
                <a:lnTo>
                  <a:pt x="1547244" y="0"/>
                </a:lnTo>
                <a:lnTo>
                  <a:pt x="1547244" y="1433032"/>
                </a:lnTo>
                <a:lnTo>
                  <a:pt x="0" y="14330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028700" y="1642265"/>
            <a:ext cx="16676374" cy="11568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683"/>
              </a:lnSpc>
              <a:spcBef>
                <a:spcPct val="0"/>
              </a:spcBef>
            </a:pPr>
            <a:r>
              <a:rPr lang="en-US" sz="8952">
                <a:solidFill>
                  <a:srgbClr val="231F20"/>
                </a:solidFill>
                <a:latin typeface="Eczar Medium"/>
              </a:rPr>
              <a:t>REGLA DE  PROPIEDAD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98766" y="3618913"/>
            <a:ext cx="5331829" cy="43593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978"/>
              </a:lnSpc>
            </a:pPr>
            <a:r>
              <a:rPr lang="en-US" sz="4984">
                <a:solidFill>
                  <a:srgbClr val="231F20"/>
                </a:solidFill>
                <a:latin typeface="Open Sans"/>
              </a:rPr>
              <a:t>Garantiza que los criterios de isoordinación son los más relevantes.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11451204" y="3418389"/>
            <a:ext cx="6836796" cy="4855624"/>
          </a:xfrm>
          <a:custGeom>
            <a:avLst/>
            <a:gdLst/>
            <a:ahLst/>
            <a:cxnLst/>
            <a:rect r="r" b="b" t="t" l="l"/>
            <a:pathLst>
              <a:path h="4855624" w="6836796">
                <a:moveTo>
                  <a:pt x="0" y="0"/>
                </a:moveTo>
                <a:lnTo>
                  <a:pt x="6836796" y="0"/>
                </a:lnTo>
                <a:lnTo>
                  <a:pt x="6836796" y="4855624"/>
                </a:lnTo>
                <a:lnTo>
                  <a:pt x="0" y="48556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-132410" b="-1412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8610192" y="3647488"/>
            <a:ext cx="6757390" cy="18758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55"/>
              </a:lnSpc>
            </a:pPr>
            <a:r>
              <a:rPr lang="en-US" sz="3611">
                <a:solidFill>
                  <a:srgbClr val="231F20"/>
                </a:solidFill>
                <a:latin typeface="Noticia Text"/>
              </a:rPr>
              <a:t>1.</a:t>
            </a:r>
          </a:p>
          <a:p>
            <a:pPr algn="ctr">
              <a:lnSpc>
                <a:spcPts val="5055"/>
              </a:lnSpc>
            </a:pPr>
            <a:r>
              <a:rPr lang="en-US" sz="3611">
                <a:solidFill>
                  <a:srgbClr val="231F20"/>
                </a:solidFill>
                <a:latin typeface="Noticia Text"/>
              </a:rPr>
              <a:t>2.</a:t>
            </a:r>
          </a:p>
          <a:p>
            <a:pPr algn="ctr">
              <a:lnSpc>
                <a:spcPts val="5055"/>
              </a:lnSpc>
              <a:spcBef>
                <a:spcPct val="0"/>
              </a:spcBef>
            </a:pPr>
            <a:r>
              <a:rPr lang="en-US" sz="3611">
                <a:solidFill>
                  <a:srgbClr val="231F20"/>
                </a:solidFill>
                <a:latin typeface="Noticia Text"/>
              </a:rPr>
              <a:t>3.</a:t>
            </a:r>
          </a:p>
        </p:txBody>
      </p:sp>
      <p:sp>
        <p:nvSpPr>
          <p:cNvPr name="Freeform 19" id="19"/>
          <p:cNvSpPr/>
          <p:nvPr/>
        </p:nvSpPr>
        <p:spPr>
          <a:xfrm flipH="false" flipV="false" rot="0">
            <a:off x="6286386" y="7235283"/>
            <a:ext cx="1485911" cy="1485911"/>
          </a:xfrm>
          <a:custGeom>
            <a:avLst/>
            <a:gdLst/>
            <a:ahLst/>
            <a:cxnLst/>
            <a:rect r="r" b="b" t="t" l="l"/>
            <a:pathLst>
              <a:path h="1485911" w="1485911">
                <a:moveTo>
                  <a:pt x="0" y="0"/>
                </a:moveTo>
                <a:lnTo>
                  <a:pt x="1485911" y="0"/>
                </a:lnTo>
                <a:lnTo>
                  <a:pt x="1485911" y="1485911"/>
                </a:lnTo>
                <a:lnTo>
                  <a:pt x="0" y="14859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7932364" y="2946459"/>
            <a:ext cx="3358773" cy="32683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179"/>
              </a:lnSpc>
              <a:spcBef>
                <a:spcPct val="0"/>
              </a:spcBef>
            </a:pPr>
            <a:r>
              <a:rPr lang="en-US" sz="3699">
                <a:solidFill>
                  <a:srgbClr val="231F20"/>
                </a:solidFill>
                <a:latin typeface="Noticia Text"/>
              </a:rPr>
              <a:t>Función, causas, consecuencias, beneficios, implementos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7932364" y="6767298"/>
            <a:ext cx="3358773" cy="19538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179"/>
              </a:lnSpc>
            </a:pPr>
            <a:r>
              <a:rPr lang="en-US" sz="3699">
                <a:solidFill>
                  <a:srgbClr val="231F20"/>
                </a:solidFill>
                <a:latin typeface="Noticia Text"/>
              </a:rPr>
              <a:t>Características</a:t>
            </a:r>
          </a:p>
          <a:p>
            <a:pPr algn="just">
              <a:lnSpc>
                <a:spcPts val="5179"/>
              </a:lnSpc>
            </a:pPr>
            <a:r>
              <a:rPr lang="en-US" sz="3699">
                <a:solidFill>
                  <a:srgbClr val="231F20"/>
                </a:solidFill>
                <a:latin typeface="Noticia Text"/>
              </a:rPr>
              <a:t>Ejemplos</a:t>
            </a:r>
          </a:p>
          <a:p>
            <a:pPr algn="just">
              <a:lnSpc>
                <a:spcPts val="5179"/>
              </a:lnSpc>
              <a:spcBef>
                <a:spcPct val="0"/>
              </a:spcBef>
            </a:pPr>
            <a:r>
              <a:rPr lang="en-US" sz="3699">
                <a:solidFill>
                  <a:srgbClr val="231F20"/>
                </a:solidFill>
                <a:latin typeface="Noticia Text"/>
              </a:rPr>
              <a:t>Definción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B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5400000">
            <a:off x="8077911" y="372296"/>
            <a:ext cx="1689100" cy="18731078"/>
            <a:chOff x="0" y="0"/>
            <a:chExt cx="444866" cy="493328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44866" cy="4933288"/>
            </a:xfrm>
            <a:custGeom>
              <a:avLst/>
              <a:gdLst/>
              <a:ahLst/>
              <a:cxnLst/>
              <a:rect r="r" b="b" t="t" l="l"/>
              <a:pathLst>
                <a:path h="4933288" w="444866">
                  <a:moveTo>
                    <a:pt x="0" y="0"/>
                  </a:moveTo>
                  <a:lnTo>
                    <a:pt x="444866" y="0"/>
                  </a:lnTo>
                  <a:lnTo>
                    <a:pt x="444866" y="4933288"/>
                  </a:lnTo>
                  <a:lnTo>
                    <a:pt x="0" y="4933288"/>
                  </a:lnTo>
                  <a:close/>
                </a:path>
              </a:pathLst>
            </a:custGeom>
            <a:solidFill>
              <a:srgbClr val="A385A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444866" cy="49904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5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6751300" y="8893285"/>
            <a:ext cx="2210021" cy="1689100"/>
            <a:chOff x="0" y="0"/>
            <a:chExt cx="582063" cy="44486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82063" cy="444866"/>
            </a:xfrm>
            <a:custGeom>
              <a:avLst/>
              <a:gdLst/>
              <a:ahLst/>
              <a:cxnLst/>
              <a:rect r="r" b="b" t="t" l="l"/>
              <a:pathLst>
                <a:path h="444866" w="582063">
                  <a:moveTo>
                    <a:pt x="0" y="0"/>
                  </a:moveTo>
                  <a:lnTo>
                    <a:pt x="582063" y="0"/>
                  </a:lnTo>
                  <a:lnTo>
                    <a:pt x="582063" y="444866"/>
                  </a:lnTo>
                  <a:lnTo>
                    <a:pt x="0" y="444866"/>
                  </a:lnTo>
                  <a:close/>
                </a:path>
              </a:pathLst>
            </a:custGeom>
            <a:solidFill>
              <a:srgbClr val="CCADCC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582063" cy="5020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5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-5400000">
            <a:off x="8934529" y="-9181389"/>
            <a:ext cx="1689100" cy="19558158"/>
            <a:chOff x="0" y="0"/>
            <a:chExt cx="444866" cy="515112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44866" cy="5151120"/>
            </a:xfrm>
            <a:custGeom>
              <a:avLst/>
              <a:gdLst/>
              <a:ahLst/>
              <a:cxnLst/>
              <a:rect r="r" b="b" t="t" l="l"/>
              <a:pathLst>
                <a:path h="5151120" w="444866">
                  <a:moveTo>
                    <a:pt x="0" y="0"/>
                  </a:moveTo>
                  <a:lnTo>
                    <a:pt x="444866" y="0"/>
                  </a:lnTo>
                  <a:lnTo>
                    <a:pt x="444866" y="5151120"/>
                  </a:lnTo>
                  <a:lnTo>
                    <a:pt x="0" y="5151120"/>
                  </a:lnTo>
                  <a:close/>
                </a:path>
              </a:pathLst>
            </a:custGeom>
            <a:solidFill>
              <a:srgbClr val="FAD1B4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57150"/>
              <a:ext cx="444866" cy="52082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5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-10800000">
            <a:off x="-939168" y="-246860"/>
            <a:ext cx="2475868" cy="1689100"/>
            <a:chOff x="0" y="0"/>
            <a:chExt cx="652080" cy="44486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52080" cy="444866"/>
            </a:xfrm>
            <a:custGeom>
              <a:avLst/>
              <a:gdLst/>
              <a:ahLst/>
              <a:cxnLst/>
              <a:rect r="r" b="b" t="t" l="l"/>
              <a:pathLst>
                <a:path h="444866" w="652080">
                  <a:moveTo>
                    <a:pt x="0" y="0"/>
                  </a:moveTo>
                  <a:lnTo>
                    <a:pt x="652080" y="0"/>
                  </a:lnTo>
                  <a:lnTo>
                    <a:pt x="652080" y="444866"/>
                  </a:lnTo>
                  <a:lnTo>
                    <a:pt x="0" y="444866"/>
                  </a:lnTo>
                  <a:close/>
                </a:path>
              </a:pathLst>
            </a:custGeom>
            <a:solidFill>
              <a:srgbClr val="F8E2D3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57150"/>
              <a:ext cx="652080" cy="5020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50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11458019" y="2814037"/>
            <a:ext cx="1547244" cy="1433032"/>
          </a:xfrm>
          <a:custGeom>
            <a:avLst/>
            <a:gdLst/>
            <a:ahLst/>
            <a:cxnLst/>
            <a:rect r="r" b="b" t="t" l="l"/>
            <a:pathLst>
              <a:path h="1433032" w="1547244">
                <a:moveTo>
                  <a:pt x="0" y="0"/>
                </a:moveTo>
                <a:lnTo>
                  <a:pt x="1547243" y="0"/>
                </a:lnTo>
                <a:lnTo>
                  <a:pt x="1547243" y="1433032"/>
                </a:lnTo>
                <a:lnTo>
                  <a:pt x="0" y="14330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028700" y="1642265"/>
            <a:ext cx="16676374" cy="11568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683"/>
              </a:lnSpc>
              <a:spcBef>
                <a:spcPct val="0"/>
              </a:spcBef>
            </a:pPr>
            <a:r>
              <a:rPr lang="en-US" sz="8952">
                <a:solidFill>
                  <a:srgbClr val="231F20"/>
                </a:solidFill>
                <a:latin typeface="Eczar Medium"/>
              </a:rPr>
              <a:t>REGLA DE  RECORRIDO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98766" y="4416617"/>
            <a:ext cx="5331829" cy="35570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7118"/>
              </a:lnSpc>
            </a:pPr>
            <a:r>
              <a:rPr lang="en-US" sz="5084">
                <a:solidFill>
                  <a:srgbClr val="231F20"/>
                </a:solidFill>
                <a:latin typeface="Open Sans"/>
              </a:rPr>
              <a:t>Permite elegir las exclusoras más cercanas al concepto central.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6285369" y="4521392"/>
            <a:ext cx="11570941" cy="3535941"/>
          </a:xfrm>
          <a:custGeom>
            <a:avLst/>
            <a:gdLst/>
            <a:ahLst/>
            <a:cxnLst/>
            <a:rect r="r" b="b" t="t" l="l"/>
            <a:pathLst>
              <a:path h="3535941" w="11570941">
                <a:moveTo>
                  <a:pt x="0" y="0"/>
                </a:moveTo>
                <a:lnTo>
                  <a:pt x="11570941" y="0"/>
                </a:lnTo>
                <a:lnTo>
                  <a:pt x="11570941" y="3535941"/>
                </a:lnTo>
                <a:lnTo>
                  <a:pt x="0" y="35359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-1412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B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5400000">
            <a:off x="8077911" y="372296"/>
            <a:ext cx="1689100" cy="18731078"/>
            <a:chOff x="0" y="0"/>
            <a:chExt cx="444866" cy="493328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44866" cy="4933288"/>
            </a:xfrm>
            <a:custGeom>
              <a:avLst/>
              <a:gdLst/>
              <a:ahLst/>
              <a:cxnLst/>
              <a:rect r="r" b="b" t="t" l="l"/>
              <a:pathLst>
                <a:path h="4933288" w="444866">
                  <a:moveTo>
                    <a:pt x="0" y="0"/>
                  </a:moveTo>
                  <a:lnTo>
                    <a:pt x="444866" y="0"/>
                  </a:lnTo>
                  <a:lnTo>
                    <a:pt x="444866" y="4933288"/>
                  </a:lnTo>
                  <a:lnTo>
                    <a:pt x="0" y="4933288"/>
                  </a:lnTo>
                  <a:close/>
                </a:path>
              </a:pathLst>
            </a:custGeom>
            <a:solidFill>
              <a:srgbClr val="A385A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444866" cy="49904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5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6751300" y="8893285"/>
            <a:ext cx="2210021" cy="1689100"/>
            <a:chOff x="0" y="0"/>
            <a:chExt cx="582063" cy="44486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82063" cy="444866"/>
            </a:xfrm>
            <a:custGeom>
              <a:avLst/>
              <a:gdLst/>
              <a:ahLst/>
              <a:cxnLst/>
              <a:rect r="r" b="b" t="t" l="l"/>
              <a:pathLst>
                <a:path h="444866" w="582063">
                  <a:moveTo>
                    <a:pt x="0" y="0"/>
                  </a:moveTo>
                  <a:lnTo>
                    <a:pt x="582063" y="0"/>
                  </a:lnTo>
                  <a:lnTo>
                    <a:pt x="582063" y="444866"/>
                  </a:lnTo>
                  <a:lnTo>
                    <a:pt x="0" y="444866"/>
                  </a:lnTo>
                  <a:close/>
                </a:path>
              </a:pathLst>
            </a:custGeom>
            <a:solidFill>
              <a:srgbClr val="CCADCC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582063" cy="5020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5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-5400000">
            <a:off x="8934529" y="-9181389"/>
            <a:ext cx="1689100" cy="19558158"/>
            <a:chOff x="0" y="0"/>
            <a:chExt cx="444866" cy="515112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44866" cy="5151120"/>
            </a:xfrm>
            <a:custGeom>
              <a:avLst/>
              <a:gdLst/>
              <a:ahLst/>
              <a:cxnLst/>
              <a:rect r="r" b="b" t="t" l="l"/>
              <a:pathLst>
                <a:path h="5151120" w="444866">
                  <a:moveTo>
                    <a:pt x="0" y="0"/>
                  </a:moveTo>
                  <a:lnTo>
                    <a:pt x="444866" y="0"/>
                  </a:lnTo>
                  <a:lnTo>
                    <a:pt x="444866" y="5151120"/>
                  </a:lnTo>
                  <a:lnTo>
                    <a:pt x="0" y="5151120"/>
                  </a:lnTo>
                  <a:close/>
                </a:path>
              </a:pathLst>
            </a:custGeom>
            <a:solidFill>
              <a:srgbClr val="FAD1B4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57150"/>
              <a:ext cx="444866" cy="52082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5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-10800000">
            <a:off x="-939168" y="-246860"/>
            <a:ext cx="2475868" cy="1689100"/>
            <a:chOff x="0" y="0"/>
            <a:chExt cx="652080" cy="44486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52080" cy="444866"/>
            </a:xfrm>
            <a:custGeom>
              <a:avLst/>
              <a:gdLst/>
              <a:ahLst/>
              <a:cxnLst/>
              <a:rect r="r" b="b" t="t" l="l"/>
              <a:pathLst>
                <a:path h="444866" w="652080">
                  <a:moveTo>
                    <a:pt x="0" y="0"/>
                  </a:moveTo>
                  <a:lnTo>
                    <a:pt x="652080" y="0"/>
                  </a:lnTo>
                  <a:lnTo>
                    <a:pt x="652080" y="444866"/>
                  </a:lnTo>
                  <a:lnTo>
                    <a:pt x="0" y="444866"/>
                  </a:lnTo>
                  <a:close/>
                </a:path>
              </a:pathLst>
            </a:custGeom>
            <a:solidFill>
              <a:srgbClr val="F8E2D3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57150"/>
              <a:ext cx="652080" cy="5020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50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9779079" y="2627121"/>
            <a:ext cx="1547244" cy="1433032"/>
          </a:xfrm>
          <a:custGeom>
            <a:avLst/>
            <a:gdLst/>
            <a:ahLst/>
            <a:cxnLst/>
            <a:rect r="r" b="b" t="t" l="l"/>
            <a:pathLst>
              <a:path h="1433032" w="1547244">
                <a:moveTo>
                  <a:pt x="0" y="0"/>
                </a:moveTo>
                <a:lnTo>
                  <a:pt x="1547243" y="0"/>
                </a:lnTo>
                <a:lnTo>
                  <a:pt x="1547243" y="1433032"/>
                </a:lnTo>
                <a:lnTo>
                  <a:pt x="0" y="14330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754367" y="1470270"/>
            <a:ext cx="17533633" cy="11568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683"/>
              </a:lnSpc>
              <a:spcBef>
                <a:spcPct val="0"/>
              </a:spcBef>
            </a:pPr>
            <a:r>
              <a:rPr lang="en-US" sz="8952">
                <a:solidFill>
                  <a:srgbClr val="231F20"/>
                </a:solidFill>
                <a:latin typeface="Eczar Medium"/>
              </a:rPr>
              <a:t>REGLA DE  ANTICONTENENCIA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54367" y="3768749"/>
            <a:ext cx="6531991" cy="44523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18"/>
              </a:lnSpc>
            </a:pPr>
            <a:r>
              <a:rPr lang="en-US" sz="5084">
                <a:solidFill>
                  <a:srgbClr val="231F20"/>
                </a:solidFill>
                <a:latin typeface="Open Sans"/>
              </a:rPr>
              <a:t>Define que máximo una sola isoordinada se repita entre la Supra y los demás conceptos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12124525" y="3619514"/>
            <a:ext cx="6836796" cy="4855624"/>
          </a:xfrm>
          <a:custGeom>
            <a:avLst/>
            <a:gdLst/>
            <a:ahLst/>
            <a:cxnLst/>
            <a:rect r="r" b="b" t="t" l="l"/>
            <a:pathLst>
              <a:path h="4855624" w="6836796">
                <a:moveTo>
                  <a:pt x="0" y="0"/>
                </a:moveTo>
                <a:lnTo>
                  <a:pt x="6836796" y="0"/>
                </a:lnTo>
                <a:lnTo>
                  <a:pt x="6836796" y="4855624"/>
                </a:lnTo>
                <a:lnTo>
                  <a:pt x="0" y="48556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-132410" b="-1412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7996472" y="4235022"/>
            <a:ext cx="4562808" cy="18758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779654" indent="-389827" lvl="1">
              <a:lnSpc>
                <a:spcPts val="5055"/>
              </a:lnSpc>
              <a:buAutoNum type="arabicPeriod" startAt="1"/>
            </a:pPr>
            <a:r>
              <a:rPr lang="en-US" sz="3611">
                <a:solidFill>
                  <a:srgbClr val="231F20"/>
                </a:solidFill>
                <a:latin typeface="Noticia Text"/>
              </a:rPr>
              <a:t>Hábitat: polo</a:t>
            </a:r>
          </a:p>
          <a:p>
            <a:pPr algn="ctr" marL="779654" indent="-389827" lvl="1">
              <a:lnSpc>
                <a:spcPts val="5055"/>
              </a:lnSpc>
              <a:buAutoNum type="arabicPeriod" startAt="1"/>
            </a:pPr>
          </a:p>
          <a:p>
            <a:pPr algn="ctr" marL="779654" indent="-389827" lvl="1">
              <a:lnSpc>
                <a:spcPts val="5055"/>
              </a:lnSpc>
              <a:spcBef>
                <a:spcPct val="0"/>
              </a:spcBef>
              <a:buAutoNum type="arabicPeriod" startAt="1"/>
            </a:pPr>
          </a:p>
        </p:txBody>
      </p:sp>
      <p:sp>
        <p:nvSpPr>
          <p:cNvPr name="TextBox 19" id="19"/>
          <p:cNvSpPr txBox="true"/>
          <p:nvPr/>
        </p:nvSpPr>
        <p:spPr>
          <a:xfrm rot="0">
            <a:off x="7996472" y="6529936"/>
            <a:ext cx="4562808" cy="18758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779654" indent="-389827" lvl="1">
              <a:lnSpc>
                <a:spcPts val="5055"/>
              </a:lnSpc>
              <a:buAutoNum type="arabicPeriod" startAt="1"/>
            </a:pPr>
            <a:r>
              <a:rPr lang="en-US" sz="3611">
                <a:solidFill>
                  <a:srgbClr val="231F20"/>
                </a:solidFill>
                <a:latin typeface="Noticia Text"/>
              </a:rPr>
              <a:t>Hábitat: polo Sur</a:t>
            </a:r>
          </a:p>
          <a:p>
            <a:pPr algn="ctr" marL="779654" indent="-389827" lvl="1">
              <a:lnSpc>
                <a:spcPts val="5055"/>
              </a:lnSpc>
              <a:buAutoNum type="arabicPeriod" startAt="1"/>
            </a:pPr>
          </a:p>
          <a:p>
            <a:pPr algn="ctr" marL="779654" indent="-389827" lvl="1">
              <a:lnSpc>
                <a:spcPts val="5055"/>
              </a:lnSpc>
              <a:spcBef>
                <a:spcPct val="0"/>
              </a:spcBef>
              <a:buAutoNum type="arabicPeriod" startAt="1"/>
            </a:pP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B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5400000">
            <a:off x="8077911" y="372296"/>
            <a:ext cx="1689100" cy="18731078"/>
            <a:chOff x="0" y="0"/>
            <a:chExt cx="444866" cy="493328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44866" cy="4933288"/>
            </a:xfrm>
            <a:custGeom>
              <a:avLst/>
              <a:gdLst/>
              <a:ahLst/>
              <a:cxnLst/>
              <a:rect r="r" b="b" t="t" l="l"/>
              <a:pathLst>
                <a:path h="4933288" w="444866">
                  <a:moveTo>
                    <a:pt x="0" y="0"/>
                  </a:moveTo>
                  <a:lnTo>
                    <a:pt x="444866" y="0"/>
                  </a:lnTo>
                  <a:lnTo>
                    <a:pt x="444866" y="4933288"/>
                  </a:lnTo>
                  <a:lnTo>
                    <a:pt x="0" y="4933288"/>
                  </a:lnTo>
                  <a:close/>
                </a:path>
              </a:pathLst>
            </a:custGeom>
            <a:solidFill>
              <a:srgbClr val="A385A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444866" cy="49904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5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6751300" y="8893285"/>
            <a:ext cx="2210021" cy="1689100"/>
            <a:chOff x="0" y="0"/>
            <a:chExt cx="582063" cy="44486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82063" cy="444866"/>
            </a:xfrm>
            <a:custGeom>
              <a:avLst/>
              <a:gdLst/>
              <a:ahLst/>
              <a:cxnLst/>
              <a:rect r="r" b="b" t="t" l="l"/>
              <a:pathLst>
                <a:path h="444866" w="582063">
                  <a:moveTo>
                    <a:pt x="0" y="0"/>
                  </a:moveTo>
                  <a:lnTo>
                    <a:pt x="582063" y="0"/>
                  </a:lnTo>
                  <a:lnTo>
                    <a:pt x="582063" y="444866"/>
                  </a:lnTo>
                  <a:lnTo>
                    <a:pt x="0" y="444866"/>
                  </a:lnTo>
                  <a:close/>
                </a:path>
              </a:pathLst>
            </a:custGeom>
            <a:solidFill>
              <a:srgbClr val="CCADCC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582063" cy="5020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5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-5400000">
            <a:off x="8934529" y="-9181389"/>
            <a:ext cx="1689100" cy="19558158"/>
            <a:chOff x="0" y="0"/>
            <a:chExt cx="444866" cy="515112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44866" cy="5151120"/>
            </a:xfrm>
            <a:custGeom>
              <a:avLst/>
              <a:gdLst/>
              <a:ahLst/>
              <a:cxnLst/>
              <a:rect r="r" b="b" t="t" l="l"/>
              <a:pathLst>
                <a:path h="5151120" w="444866">
                  <a:moveTo>
                    <a:pt x="0" y="0"/>
                  </a:moveTo>
                  <a:lnTo>
                    <a:pt x="444866" y="0"/>
                  </a:lnTo>
                  <a:lnTo>
                    <a:pt x="444866" y="5151120"/>
                  </a:lnTo>
                  <a:lnTo>
                    <a:pt x="0" y="5151120"/>
                  </a:lnTo>
                  <a:close/>
                </a:path>
              </a:pathLst>
            </a:custGeom>
            <a:solidFill>
              <a:srgbClr val="FAD1B4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57150"/>
              <a:ext cx="444866" cy="52082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5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-10800000">
            <a:off x="-939168" y="-246860"/>
            <a:ext cx="2475868" cy="1689100"/>
            <a:chOff x="0" y="0"/>
            <a:chExt cx="652080" cy="44486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52080" cy="444866"/>
            </a:xfrm>
            <a:custGeom>
              <a:avLst/>
              <a:gdLst/>
              <a:ahLst/>
              <a:cxnLst/>
              <a:rect r="r" b="b" t="t" l="l"/>
              <a:pathLst>
                <a:path h="444866" w="652080">
                  <a:moveTo>
                    <a:pt x="0" y="0"/>
                  </a:moveTo>
                  <a:lnTo>
                    <a:pt x="652080" y="0"/>
                  </a:lnTo>
                  <a:lnTo>
                    <a:pt x="652080" y="444866"/>
                  </a:lnTo>
                  <a:lnTo>
                    <a:pt x="0" y="444866"/>
                  </a:lnTo>
                  <a:close/>
                </a:path>
              </a:pathLst>
            </a:custGeom>
            <a:solidFill>
              <a:srgbClr val="F8E2D3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57150"/>
              <a:ext cx="652080" cy="5020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50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8148839" y="5143500"/>
            <a:ext cx="1547244" cy="1433032"/>
          </a:xfrm>
          <a:custGeom>
            <a:avLst/>
            <a:gdLst/>
            <a:ahLst/>
            <a:cxnLst/>
            <a:rect r="r" b="b" t="t" l="l"/>
            <a:pathLst>
              <a:path h="1433032" w="1547244">
                <a:moveTo>
                  <a:pt x="0" y="0"/>
                </a:moveTo>
                <a:lnTo>
                  <a:pt x="1547244" y="0"/>
                </a:lnTo>
                <a:lnTo>
                  <a:pt x="1547244" y="1433032"/>
                </a:lnTo>
                <a:lnTo>
                  <a:pt x="0" y="14330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0030567" y="2943239"/>
            <a:ext cx="7429597" cy="5891800"/>
          </a:xfrm>
          <a:custGeom>
            <a:avLst/>
            <a:gdLst/>
            <a:ahLst/>
            <a:cxnLst/>
            <a:rect r="r" b="b" t="t" l="l"/>
            <a:pathLst>
              <a:path h="5891800" w="7429597">
                <a:moveTo>
                  <a:pt x="0" y="0"/>
                </a:moveTo>
                <a:lnTo>
                  <a:pt x="7429597" y="0"/>
                </a:lnTo>
                <a:lnTo>
                  <a:pt x="7429597" y="5891800"/>
                </a:lnTo>
                <a:lnTo>
                  <a:pt x="0" y="5891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754367" y="691013"/>
            <a:ext cx="17533633" cy="22522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683"/>
              </a:lnSpc>
              <a:spcBef>
                <a:spcPct val="0"/>
              </a:spcBef>
            </a:pPr>
            <a:r>
              <a:rPr lang="en-US" sz="8952">
                <a:solidFill>
                  <a:srgbClr val="231F20"/>
                </a:solidFill>
                <a:latin typeface="Eczar Medium"/>
              </a:rPr>
              <a:t>REGLA DE  DIFERENCIA ESPECÍFICA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754367" y="3768749"/>
            <a:ext cx="6531991" cy="44523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18"/>
              </a:lnSpc>
            </a:pPr>
            <a:r>
              <a:rPr lang="en-US" sz="5084">
                <a:solidFill>
                  <a:srgbClr val="231F20"/>
                </a:solidFill>
                <a:latin typeface="Open Sans"/>
              </a:rPr>
              <a:t>Define que máximo una sola isoordinada se repita entre la CCC,  exclusoras e infraordinadas.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B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5400000">
            <a:off x="8077911" y="372296"/>
            <a:ext cx="1689100" cy="18731078"/>
            <a:chOff x="0" y="0"/>
            <a:chExt cx="444866" cy="493328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44866" cy="4933288"/>
            </a:xfrm>
            <a:custGeom>
              <a:avLst/>
              <a:gdLst/>
              <a:ahLst/>
              <a:cxnLst/>
              <a:rect r="r" b="b" t="t" l="l"/>
              <a:pathLst>
                <a:path h="4933288" w="444866">
                  <a:moveTo>
                    <a:pt x="0" y="0"/>
                  </a:moveTo>
                  <a:lnTo>
                    <a:pt x="444866" y="0"/>
                  </a:lnTo>
                  <a:lnTo>
                    <a:pt x="444866" y="4933288"/>
                  </a:lnTo>
                  <a:lnTo>
                    <a:pt x="0" y="4933288"/>
                  </a:lnTo>
                  <a:close/>
                </a:path>
              </a:pathLst>
            </a:custGeom>
            <a:solidFill>
              <a:srgbClr val="A385A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444866" cy="49904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5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6751300" y="8893285"/>
            <a:ext cx="2210021" cy="1689100"/>
            <a:chOff x="0" y="0"/>
            <a:chExt cx="582063" cy="44486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82063" cy="444866"/>
            </a:xfrm>
            <a:custGeom>
              <a:avLst/>
              <a:gdLst/>
              <a:ahLst/>
              <a:cxnLst/>
              <a:rect r="r" b="b" t="t" l="l"/>
              <a:pathLst>
                <a:path h="444866" w="582063">
                  <a:moveTo>
                    <a:pt x="0" y="0"/>
                  </a:moveTo>
                  <a:lnTo>
                    <a:pt x="582063" y="0"/>
                  </a:lnTo>
                  <a:lnTo>
                    <a:pt x="582063" y="444866"/>
                  </a:lnTo>
                  <a:lnTo>
                    <a:pt x="0" y="444866"/>
                  </a:lnTo>
                  <a:close/>
                </a:path>
              </a:pathLst>
            </a:custGeom>
            <a:solidFill>
              <a:srgbClr val="CCADCC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582063" cy="5020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5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-5400000">
            <a:off x="8934529" y="-9181389"/>
            <a:ext cx="1689100" cy="19558158"/>
            <a:chOff x="0" y="0"/>
            <a:chExt cx="444866" cy="515112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44866" cy="5151120"/>
            </a:xfrm>
            <a:custGeom>
              <a:avLst/>
              <a:gdLst/>
              <a:ahLst/>
              <a:cxnLst/>
              <a:rect r="r" b="b" t="t" l="l"/>
              <a:pathLst>
                <a:path h="5151120" w="444866">
                  <a:moveTo>
                    <a:pt x="0" y="0"/>
                  </a:moveTo>
                  <a:lnTo>
                    <a:pt x="444866" y="0"/>
                  </a:lnTo>
                  <a:lnTo>
                    <a:pt x="444866" y="5151120"/>
                  </a:lnTo>
                  <a:lnTo>
                    <a:pt x="0" y="5151120"/>
                  </a:lnTo>
                  <a:close/>
                </a:path>
              </a:pathLst>
            </a:custGeom>
            <a:solidFill>
              <a:srgbClr val="FAD1B4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57150"/>
              <a:ext cx="444866" cy="52082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5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-10800000">
            <a:off x="-939168" y="-246860"/>
            <a:ext cx="2475868" cy="1689100"/>
            <a:chOff x="0" y="0"/>
            <a:chExt cx="652080" cy="44486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52080" cy="444866"/>
            </a:xfrm>
            <a:custGeom>
              <a:avLst/>
              <a:gdLst/>
              <a:ahLst/>
              <a:cxnLst/>
              <a:rect r="r" b="b" t="t" l="l"/>
              <a:pathLst>
                <a:path h="444866" w="652080">
                  <a:moveTo>
                    <a:pt x="0" y="0"/>
                  </a:moveTo>
                  <a:lnTo>
                    <a:pt x="652080" y="0"/>
                  </a:lnTo>
                  <a:lnTo>
                    <a:pt x="652080" y="444866"/>
                  </a:lnTo>
                  <a:lnTo>
                    <a:pt x="0" y="444866"/>
                  </a:lnTo>
                  <a:close/>
                </a:path>
              </a:pathLst>
            </a:custGeom>
            <a:solidFill>
              <a:srgbClr val="F8E2D3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57150"/>
              <a:ext cx="652080" cy="5020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50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11683869" y="2776089"/>
            <a:ext cx="1547244" cy="1433032"/>
          </a:xfrm>
          <a:custGeom>
            <a:avLst/>
            <a:gdLst/>
            <a:ahLst/>
            <a:cxnLst/>
            <a:rect r="r" b="b" t="t" l="l"/>
            <a:pathLst>
              <a:path h="1433032" w="1547244">
                <a:moveTo>
                  <a:pt x="0" y="0"/>
                </a:moveTo>
                <a:lnTo>
                  <a:pt x="1547244" y="0"/>
                </a:lnTo>
                <a:lnTo>
                  <a:pt x="1547244" y="1433032"/>
                </a:lnTo>
                <a:lnTo>
                  <a:pt x="0" y="14330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7058671" y="4443298"/>
            <a:ext cx="10797639" cy="4215811"/>
          </a:xfrm>
          <a:custGeom>
            <a:avLst/>
            <a:gdLst/>
            <a:ahLst/>
            <a:cxnLst/>
            <a:rect r="r" b="b" t="t" l="l"/>
            <a:pathLst>
              <a:path h="4215811" w="10797639">
                <a:moveTo>
                  <a:pt x="0" y="0"/>
                </a:moveTo>
                <a:lnTo>
                  <a:pt x="10797639" y="0"/>
                </a:lnTo>
                <a:lnTo>
                  <a:pt x="10797639" y="4215811"/>
                </a:lnTo>
                <a:lnTo>
                  <a:pt x="0" y="421581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298766" y="1642265"/>
            <a:ext cx="16676374" cy="11568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683"/>
              </a:lnSpc>
              <a:spcBef>
                <a:spcPct val="0"/>
              </a:spcBef>
            </a:pPr>
            <a:r>
              <a:rPr lang="en-US" sz="8952">
                <a:solidFill>
                  <a:srgbClr val="231F20"/>
                </a:solidFill>
                <a:latin typeface="Eczar Medium"/>
              </a:rPr>
              <a:t>REGLA DE  COMPLETEZ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28700" y="2698561"/>
            <a:ext cx="6148402" cy="6194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08"/>
              </a:lnSpc>
            </a:pPr>
            <a:r>
              <a:rPr lang="en-US" sz="5863">
                <a:solidFill>
                  <a:srgbClr val="231F20"/>
                </a:solidFill>
                <a:latin typeface="Open Sans"/>
              </a:rPr>
              <a:t>Define todas las infraordinadas existentes de acuerdo el criterio de infraordinación.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DAGDV4KOLpU</dc:identifier>
  <dcterms:modified xsi:type="dcterms:W3CDTF">2011-08-01T06:04:30Z</dcterms:modified>
  <cp:revision>1</cp:revision>
  <dc:title>BIMESTRE 2</dc:title>
</cp:coreProperties>
</file>