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0" r:id="rId6"/>
    <p:sldId id="277" r:id="rId7"/>
    <p:sldId id="278" r:id="rId8"/>
    <p:sldId id="279" r:id="rId9"/>
    <p:sldId id="280" r:id="rId10"/>
    <p:sldId id="260" r:id="rId11"/>
    <p:sldId id="259" r:id="rId12"/>
    <p:sldId id="269" r:id="rId13"/>
    <p:sldId id="261" r:id="rId14"/>
    <p:sldId id="271" r:id="rId15"/>
    <p:sldId id="282" r:id="rId16"/>
    <p:sldId id="276" r:id="rId17"/>
    <p:sldId id="284" r:id="rId18"/>
    <p:sldId id="285" r:id="rId19"/>
    <p:sldId id="293" r:id="rId20"/>
    <p:sldId id="286" r:id="rId21"/>
    <p:sldId id="287" r:id="rId22"/>
    <p:sldId id="288" r:id="rId23"/>
    <p:sldId id="289" r:id="rId24"/>
    <p:sldId id="290" r:id="rId25"/>
    <p:sldId id="264" r:id="rId2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01/04/2024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01/04/2024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01/04/2024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01/04/2024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01/04/2024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01/04/2024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01/04/2024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01/04/2024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01/04/2024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01/04/2024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596B7A0-7F34-4823-9BB4-0015626F07D5}"/>
              </a:ext>
            </a:extLst>
          </p:cNvPr>
          <p:cNvSpPr/>
          <p:nvPr/>
        </p:nvSpPr>
        <p:spPr>
          <a:xfrm>
            <a:off x="1631504" y="548680"/>
            <a:ext cx="93875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LECTORES COMPETENTES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2" descr="Colegio Campestre De Armenia">
            <a:extLst>
              <a:ext uri="{FF2B5EF4-FFF2-40B4-BE49-F238E27FC236}">
                <a16:creationId xmlns:a16="http://schemas.microsoft.com/office/drawing/2014/main" id="{7E98111D-B067-442B-AE14-C8EFFC70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46"/>
            <a:ext cx="1512168" cy="151216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9082EEF-4490-4C40-BF75-021DB8A727B2}"/>
              </a:ext>
            </a:extLst>
          </p:cNvPr>
          <p:cNvSpPr/>
          <p:nvPr/>
        </p:nvSpPr>
        <p:spPr>
          <a:xfrm>
            <a:off x="2495600" y="2276872"/>
            <a:ext cx="6600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Proposiciones</a:t>
            </a:r>
          </a:p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MODALEs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A420E11-6E9D-4463-98E0-35BBD4B52E22}"/>
              </a:ext>
            </a:extLst>
          </p:cNvPr>
          <p:cNvSpPr/>
          <p:nvPr/>
        </p:nvSpPr>
        <p:spPr>
          <a:xfrm>
            <a:off x="13928" y="6309320"/>
            <a:ext cx="45849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Elaborado por: Diana C. Garzón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8824" y="2634626"/>
            <a:ext cx="9674351" cy="3503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chemeClr val="tx2"/>
                </a:solidFill>
              </a:rPr>
              <a:t>Los especificadores: Indican  clase o  tipo de la noción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br>
              <a:rPr lang="es-ES" sz="2400" dirty="0"/>
            </a:br>
            <a:br>
              <a:rPr lang="es-ES" dirty="0"/>
            </a:br>
            <a:br>
              <a:rPr lang="es-ES" dirty="0"/>
            </a:br>
            <a:endParaRPr lang="es-CO" dirty="0"/>
          </a:p>
        </p:txBody>
      </p:sp>
      <p:sp>
        <p:nvSpPr>
          <p:cNvPr id="4" name="Elipse 3"/>
          <p:cNvSpPr/>
          <p:nvPr/>
        </p:nvSpPr>
        <p:spPr>
          <a:xfrm>
            <a:off x="2989895" y="1490071"/>
            <a:ext cx="1549400" cy="847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N1</a:t>
            </a:r>
          </a:p>
          <a:p>
            <a:pPr algn="ctr"/>
            <a:r>
              <a:rPr lang="es-ES" b="1" u="sng" dirty="0"/>
              <a:t>EN1</a:t>
            </a:r>
          </a:p>
        </p:txBody>
      </p:sp>
      <p:sp>
        <p:nvSpPr>
          <p:cNvPr id="5" name="Elipse 4"/>
          <p:cNvSpPr/>
          <p:nvPr/>
        </p:nvSpPr>
        <p:spPr>
          <a:xfrm>
            <a:off x="7413182" y="1472014"/>
            <a:ext cx="1422400" cy="803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N2</a:t>
            </a:r>
          </a:p>
          <a:p>
            <a:pPr algn="ctr"/>
            <a:r>
              <a:rPr lang="es-ES" u="sng" dirty="0"/>
              <a:t>EN2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4871864" y="1410381"/>
            <a:ext cx="2082800" cy="927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59F0EA-B544-46A7-8197-52F303113342}"/>
              </a:ext>
            </a:extLst>
          </p:cNvPr>
          <p:cNvSpPr txBox="1"/>
          <p:nvPr/>
        </p:nvSpPr>
        <p:spPr>
          <a:xfrm>
            <a:off x="3553900" y="459089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rgbClr val="7030A0"/>
                </a:solidFill>
              </a:rPr>
              <a:t>ESPECÍFICADORES</a:t>
            </a:r>
          </a:p>
        </p:txBody>
      </p:sp>
      <p:pic>
        <p:nvPicPr>
          <p:cNvPr id="1026" name="Picture 2" descr="Qué hacer si te topas con un oso en pleno bosque: manual de instrucciones  para salir con vida">
            <a:extLst>
              <a:ext uri="{FF2B5EF4-FFF2-40B4-BE49-F238E27FC236}">
                <a16:creationId xmlns:a16="http://schemas.microsoft.com/office/drawing/2014/main" id="{2D6097C8-DCEB-4290-B48A-E251F338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7" y="3327348"/>
            <a:ext cx="2323338" cy="14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 avistaron 56 osos polares en la aldea rusa de Ryrkaypiy - National  Geographic en Español">
            <a:extLst>
              <a:ext uri="{FF2B5EF4-FFF2-40B4-BE49-F238E27FC236}">
                <a16:creationId xmlns:a16="http://schemas.microsoft.com/office/drawing/2014/main" id="{37D4BD70-1BA8-4ECC-BAC4-454EA98AC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5"/>
          <a:stretch/>
        </p:blipFill>
        <p:spPr bwMode="auto">
          <a:xfrm>
            <a:off x="4631325" y="3284983"/>
            <a:ext cx="2323339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so Panda: hábitat, apariencia, alimentación y características">
            <a:extLst>
              <a:ext uri="{FF2B5EF4-FFF2-40B4-BE49-F238E27FC236}">
                <a16:creationId xmlns:a16="http://schemas.microsoft.com/office/drawing/2014/main" id="{B179F677-326A-4497-90A3-0C895848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11" y="328498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ABA9C1E-5C7D-461F-A467-2726EF802340}"/>
              </a:ext>
            </a:extLst>
          </p:cNvPr>
          <p:cNvSpPr txBox="1"/>
          <p:nvPr/>
        </p:nvSpPr>
        <p:spPr>
          <a:xfrm>
            <a:off x="1847528" y="542321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solidFill>
                  <a:srgbClr val="7030A0"/>
                </a:solidFill>
              </a:rPr>
              <a:t>Por ejemplo: </a:t>
            </a:r>
            <a:r>
              <a:rPr lang="es-CO" sz="2800" dirty="0">
                <a:solidFill>
                  <a:schemeClr val="tx2"/>
                </a:solidFill>
              </a:rPr>
              <a:t>El oso polar es un tipo de oso.</a:t>
            </a:r>
          </a:p>
        </p:txBody>
      </p:sp>
    </p:spTree>
    <p:extLst>
      <p:ext uri="{BB962C8B-B14F-4D97-AF65-F5344CB8AC3E}">
        <p14:creationId xmlns:p14="http://schemas.microsoft.com/office/powerpoint/2010/main" val="4122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7FA3FEEB-EBCC-4E67-BDE2-976CCDA1B77A}"/>
              </a:ext>
            </a:extLst>
          </p:cNvPr>
          <p:cNvSpPr/>
          <p:nvPr/>
        </p:nvSpPr>
        <p:spPr>
          <a:xfrm>
            <a:off x="2318638" y="1749912"/>
            <a:ext cx="2088232" cy="1429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oso</a:t>
            </a:r>
          </a:p>
          <a:p>
            <a:pPr algn="ctr"/>
            <a:r>
              <a:rPr lang="es-ES" sz="2400" dirty="0"/>
              <a:t> </a:t>
            </a:r>
            <a:r>
              <a:rPr lang="es-ES" sz="2400" u="sng" dirty="0"/>
              <a:t>polar </a:t>
            </a:r>
          </a:p>
        </p:txBody>
      </p:sp>
      <p:sp>
        <p:nvSpPr>
          <p:cNvPr id="3" name="Flecha derecha 5">
            <a:extLst>
              <a:ext uri="{FF2B5EF4-FFF2-40B4-BE49-F238E27FC236}">
                <a16:creationId xmlns:a16="http://schemas.microsoft.com/office/drawing/2014/main" id="{2E2D2C7F-F7C2-4B96-B4E0-C805869E7163}"/>
              </a:ext>
            </a:extLst>
          </p:cNvPr>
          <p:cNvSpPr/>
          <p:nvPr/>
        </p:nvSpPr>
        <p:spPr>
          <a:xfrm>
            <a:off x="4944864" y="1829780"/>
            <a:ext cx="1816100" cy="1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comer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6BF187D-EB51-46C6-A0EB-5F704B276666}"/>
              </a:ext>
            </a:extLst>
          </p:cNvPr>
          <p:cNvSpPr/>
          <p:nvPr/>
        </p:nvSpPr>
        <p:spPr>
          <a:xfrm>
            <a:off x="7356830" y="1829780"/>
            <a:ext cx="2088232" cy="1429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peces</a:t>
            </a:r>
            <a:endParaRPr lang="es-ES" sz="2400" u="sng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8506CB-2E03-4A7E-9A7B-057D5015A3E4}"/>
              </a:ext>
            </a:extLst>
          </p:cNvPr>
          <p:cNvSpPr txBox="1"/>
          <p:nvPr/>
        </p:nvSpPr>
        <p:spPr>
          <a:xfrm>
            <a:off x="2855640" y="805762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El oso polar come peces.</a:t>
            </a:r>
          </a:p>
        </p:txBody>
      </p:sp>
      <p:pic>
        <p:nvPicPr>
          <p:cNvPr id="2052" name="Picture 4" descr="Osos polares: Qué pasaría con ellos si se derritiera el hielo del Ártico">
            <a:extLst>
              <a:ext uri="{FF2B5EF4-FFF2-40B4-BE49-F238E27FC236}">
                <a16:creationId xmlns:a16="http://schemas.microsoft.com/office/drawing/2014/main" id="{1A2CDB5D-D468-41FC-959D-E5DE9E98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73" y="3598485"/>
            <a:ext cx="3796703" cy="212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19F2B83-12D7-43E7-96EC-5D5500172E7F}"/>
              </a:ext>
            </a:extLst>
          </p:cNvPr>
          <p:cNvSpPr/>
          <p:nvPr/>
        </p:nvSpPr>
        <p:spPr>
          <a:xfrm>
            <a:off x="1055440" y="1556792"/>
            <a:ext cx="4680520" cy="36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BDBB5AD-429A-47DF-9B61-7E7A74B90ADD}"/>
              </a:ext>
            </a:extLst>
          </p:cNvPr>
          <p:cNvSpPr/>
          <p:nvPr/>
        </p:nvSpPr>
        <p:spPr>
          <a:xfrm>
            <a:off x="6312024" y="1556792"/>
            <a:ext cx="4680520" cy="36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2 Rectángulo">
            <a:extLst>
              <a:ext uri="{FF2B5EF4-FFF2-40B4-BE49-F238E27FC236}">
                <a16:creationId xmlns:a16="http://schemas.microsoft.com/office/drawing/2014/main" id="{064EC55B-319D-4220-8C74-A0A386DE695E}"/>
              </a:ext>
            </a:extLst>
          </p:cNvPr>
          <p:cNvSpPr/>
          <p:nvPr/>
        </p:nvSpPr>
        <p:spPr>
          <a:xfrm>
            <a:off x="2132570" y="620688"/>
            <a:ext cx="27254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Animales</a:t>
            </a:r>
          </a:p>
          <a:p>
            <a:pPr algn="ctr"/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domésticos</a:t>
            </a:r>
          </a:p>
        </p:txBody>
      </p:sp>
      <p:sp>
        <p:nvSpPr>
          <p:cNvPr id="5" name="2 Rectángulo">
            <a:extLst>
              <a:ext uri="{FF2B5EF4-FFF2-40B4-BE49-F238E27FC236}">
                <a16:creationId xmlns:a16="http://schemas.microsoft.com/office/drawing/2014/main" id="{1A18DDD3-DC59-4B59-A655-BCCED40ECE36}"/>
              </a:ext>
            </a:extLst>
          </p:cNvPr>
          <p:cNvSpPr/>
          <p:nvPr/>
        </p:nvSpPr>
        <p:spPr>
          <a:xfrm>
            <a:off x="7044311" y="684785"/>
            <a:ext cx="3215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planetas</a:t>
            </a:r>
          </a:p>
        </p:txBody>
      </p:sp>
      <p:pic>
        <p:nvPicPr>
          <p:cNvPr id="1028" name="Picture 4" descr="Imágenes de Animales Domesticos - Descarga gratuita en Freepik">
            <a:extLst>
              <a:ext uri="{FF2B5EF4-FFF2-40B4-BE49-F238E27FC236}">
                <a16:creationId xmlns:a16="http://schemas.microsoft.com/office/drawing/2014/main" id="{5816BDE5-A634-4368-AA2C-EAC43127D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2750" r="4851" b="9051"/>
          <a:stretch/>
        </p:blipFill>
        <p:spPr bwMode="auto">
          <a:xfrm>
            <a:off x="1695083" y="1650587"/>
            <a:ext cx="3600400" cy="34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rden de los planetas: características y sistema solar | Meteorología en Red">
            <a:extLst>
              <a:ext uri="{FF2B5EF4-FFF2-40B4-BE49-F238E27FC236}">
                <a16:creationId xmlns:a16="http://schemas.microsoft.com/office/drawing/2014/main" id="{354B71E0-A826-4A4D-9016-3A6338A17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1" b="12986"/>
          <a:stretch/>
        </p:blipFill>
        <p:spPr bwMode="auto">
          <a:xfrm>
            <a:off x="6375603" y="2420888"/>
            <a:ext cx="447292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6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8684" y="925976"/>
            <a:ext cx="2432304" cy="71323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2858684" y="1867808"/>
            <a:ext cx="2395728" cy="18288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/>
          <p:cNvSpPr/>
          <p:nvPr/>
        </p:nvSpPr>
        <p:spPr>
          <a:xfrm>
            <a:off x="8101244" y="1835693"/>
            <a:ext cx="2395728" cy="18288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Flecha derecha 3"/>
          <p:cNvSpPr/>
          <p:nvPr/>
        </p:nvSpPr>
        <p:spPr>
          <a:xfrm>
            <a:off x="5671216" y="2171992"/>
            <a:ext cx="2430028" cy="1588624"/>
          </a:xfrm>
          <a:prstGeom prst="rightArrow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5422052" y="1419751"/>
            <a:ext cx="2546156" cy="73152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3117764" y="3925208"/>
            <a:ext cx="7379208" cy="77724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2895260" y="969903"/>
            <a:ext cx="2395728" cy="58477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gigante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040040" y="2457706"/>
            <a:ext cx="2047848" cy="58477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200" dirty="0"/>
              <a:t>asteroide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896808" y="2696310"/>
            <a:ext cx="1847028" cy="58477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200" dirty="0"/>
              <a:t>provocar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550068" y="1554678"/>
            <a:ext cx="241814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2400" dirty="0"/>
              <a:t>peligrosamente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336692" y="2234567"/>
            <a:ext cx="1924832" cy="95410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catástrofes</a:t>
            </a:r>
          </a:p>
          <a:p>
            <a:pPr algn="ctr"/>
            <a:r>
              <a:rPr lang="es-CO" sz="2800" u="sng" dirty="0"/>
              <a:t>globales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143672" y="4060136"/>
            <a:ext cx="7353300" cy="58477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Hace 75 millones de años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703512" y="5169676"/>
            <a:ext cx="8450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Un gigante asteroide provocó peligrosamente catástrofes globales, hace 75 millones de años.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" y="2596120"/>
            <a:ext cx="1892808" cy="175640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A59F0EA-B544-46A7-8197-52F303113342}"/>
              </a:ext>
            </a:extLst>
          </p:cNvPr>
          <p:cNvSpPr txBox="1"/>
          <p:nvPr/>
        </p:nvSpPr>
        <p:spPr>
          <a:xfrm>
            <a:off x="3569737" y="98228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CROMATIZADORES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080331" y="13062"/>
            <a:ext cx="3848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Se utilizan para complementar la proposición y se escriben dentro de rectángulos.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81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08FAA1-41BD-4109-BA06-4502D934489D}"/>
              </a:ext>
            </a:extLst>
          </p:cNvPr>
          <p:cNvSpPr txBox="1"/>
          <p:nvPr/>
        </p:nvSpPr>
        <p:spPr>
          <a:xfrm>
            <a:off x="2872985" y="548680"/>
            <a:ext cx="6319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TIPOS DE CROMATIZADORES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7D0D478-BA6A-4B2F-9CED-335507B9D69E}"/>
              </a:ext>
            </a:extLst>
          </p:cNvPr>
          <p:cNvSpPr/>
          <p:nvPr/>
        </p:nvSpPr>
        <p:spPr>
          <a:xfrm>
            <a:off x="1991544" y="2780928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6047056-C488-4687-BF11-99BCA7B659A9}"/>
              </a:ext>
            </a:extLst>
          </p:cNvPr>
          <p:cNvSpPr/>
          <p:nvPr/>
        </p:nvSpPr>
        <p:spPr>
          <a:xfrm>
            <a:off x="6721219" y="2780928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370441B3-249F-4284-9507-B58EA7F957FD}"/>
              </a:ext>
            </a:extLst>
          </p:cNvPr>
          <p:cNvSpPr/>
          <p:nvPr/>
        </p:nvSpPr>
        <p:spPr>
          <a:xfrm>
            <a:off x="4511824" y="3176972"/>
            <a:ext cx="201622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C9BC2CB-AC49-44D2-9AFA-F60F834AEFEB}"/>
              </a:ext>
            </a:extLst>
          </p:cNvPr>
          <p:cNvSpPr/>
          <p:nvPr/>
        </p:nvSpPr>
        <p:spPr>
          <a:xfrm>
            <a:off x="1991544" y="1628800"/>
            <a:ext cx="2232248" cy="99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Ejemplificadores</a:t>
            </a:r>
          </a:p>
          <a:p>
            <a:pPr algn="ctr"/>
            <a:r>
              <a:rPr lang="es-ES" dirty="0"/>
              <a:t>Cuantificadores</a:t>
            </a:r>
          </a:p>
          <a:p>
            <a:pPr algn="ctr"/>
            <a:r>
              <a:rPr lang="es-CO" dirty="0"/>
              <a:t>Propiedades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74620F-6110-4F96-8048-5AABF13AF451}"/>
              </a:ext>
            </a:extLst>
          </p:cNvPr>
          <p:cNvSpPr/>
          <p:nvPr/>
        </p:nvSpPr>
        <p:spPr>
          <a:xfrm>
            <a:off x="6960096" y="1628800"/>
            <a:ext cx="2232248" cy="99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Ejemplificadores</a:t>
            </a:r>
          </a:p>
          <a:p>
            <a:pPr algn="ctr"/>
            <a:r>
              <a:rPr lang="es-ES" dirty="0"/>
              <a:t>Cuantificadores</a:t>
            </a:r>
          </a:p>
          <a:p>
            <a:pPr algn="ctr"/>
            <a:r>
              <a:rPr lang="es-CO" dirty="0"/>
              <a:t>Propiedades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87906E-B279-4A24-AF9A-AA08A9E5E6DD}"/>
              </a:ext>
            </a:extLst>
          </p:cNvPr>
          <p:cNvSpPr/>
          <p:nvPr/>
        </p:nvSpPr>
        <p:spPr>
          <a:xfrm>
            <a:off x="4511824" y="249289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Modo</a:t>
            </a: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4E37FCE-F419-4B52-962C-C2BCAF39B0EC}"/>
              </a:ext>
            </a:extLst>
          </p:cNvPr>
          <p:cNvSpPr/>
          <p:nvPr/>
        </p:nvSpPr>
        <p:spPr>
          <a:xfrm>
            <a:off x="2639616" y="5112477"/>
            <a:ext cx="5760640" cy="69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Proposicional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9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70B7903-86FF-434E-A491-3F3F4851EF52}"/>
              </a:ext>
            </a:extLst>
          </p:cNvPr>
          <p:cNvSpPr txBox="1"/>
          <p:nvPr/>
        </p:nvSpPr>
        <p:spPr>
          <a:xfrm>
            <a:off x="1847528" y="1628800"/>
            <a:ext cx="8208912" cy="3993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EJEMPLIFICADORES: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Hacen referencia</a:t>
            </a: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ejemplos en una noción.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recursos naturales</a:t>
            </a: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como: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agua.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recursos naturales,</a:t>
            </a: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por ejemplo: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agua.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CUANTIFICADORES: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Representan una cantidad en una noción.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Todos, algunos, la mayoría, el 87% etc.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Algunos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niños practican deportes.</a:t>
            </a:r>
            <a:endParaRPr lang="es-CO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CO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CO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PROPIEDADES: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Indican las características de la noción.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Rojo, grande, útil, oscuro etc.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tucán tiene un </a:t>
            </a: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bello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plumaje.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FD9B3B-29A7-4301-8F2E-F01A065F9925}"/>
              </a:ext>
            </a:extLst>
          </p:cNvPr>
          <p:cNvSpPr txBox="1"/>
          <p:nvPr/>
        </p:nvSpPr>
        <p:spPr>
          <a:xfrm>
            <a:off x="846806" y="677250"/>
            <a:ext cx="1049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TIPOS DE CROMATIZADORES DE LAS NOCIONES </a:t>
            </a:r>
          </a:p>
        </p:txBody>
      </p:sp>
    </p:spTree>
    <p:extLst>
      <p:ext uri="{BB962C8B-B14F-4D97-AF65-F5344CB8AC3E}">
        <p14:creationId xmlns:p14="http://schemas.microsoft.com/office/powerpoint/2010/main" val="879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3F3EFA8-CC95-4B4C-9FF0-7561B7C56CC5}"/>
              </a:ext>
            </a:extLst>
          </p:cNvPr>
          <p:cNvSpPr txBox="1"/>
          <p:nvPr/>
        </p:nvSpPr>
        <p:spPr>
          <a:xfrm>
            <a:off x="846806" y="677250"/>
            <a:ext cx="10442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TIPOS DE CROMATIZADORES DE LA RELACIÓN Y </a:t>
            </a:r>
          </a:p>
          <a:p>
            <a:pPr algn="ctr"/>
            <a:r>
              <a:rPr lang="es-CO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PROPOSICIONAL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6CA9E-9734-457D-A6E2-DC9DBCC7BF29}"/>
              </a:ext>
            </a:extLst>
          </p:cNvPr>
          <p:cNvSpPr txBox="1"/>
          <p:nvPr/>
        </p:nvSpPr>
        <p:spPr>
          <a:xfrm>
            <a:off x="846806" y="2027486"/>
            <a:ext cx="6093724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MODO: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Acompañan al verbo</a:t>
            </a: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indica la manera de realizar la acción. Adverbios como: rápidamente, cuidadosamente, hábilmente.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leones cazan</a:t>
            </a: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hábilmente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sus presas.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EC8EBC-BA15-478C-A38B-408F1C5784A0}"/>
              </a:ext>
            </a:extLst>
          </p:cNvPr>
          <p:cNvSpPr txBox="1"/>
          <p:nvPr/>
        </p:nvSpPr>
        <p:spPr>
          <a:xfrm>
            <a:off x="3049138" y="4385792"/>
            <a:ext cx="6093724" cy="1765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TIEMPO, LUGAR, CIRCUNSTANCIA, FUENTE O REFERENCIA: </a:t>
            </a:r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Implica relaciones causa – efecto, condiciones, planteamientos.</a:t>
            </a:r>
            <a:endParaRPr lang="es-CO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dinosaurios habitaron el planeta Tierra,</a:t>
            </a:r>
            <a:r>
              <a:rPr lang="es-E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hace millones de años.</a:t>
            </a:r>
            <a:endParaRPr lang="es-CO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26AFDBFC-33D9-4383-9FA0-2C0276AB82BA}"/>
              </a:ext>
            </a:extLst>
          </p:cNvPr>
          <p:cNvSpPr/>
          <p:nvPr/>
        </p:nvSpPr>
        <p:spPr>
          <a:xfrm>
            <a:off x="2063552" y="2924944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Seres </a:t>
            </a:r>
            <a:r>
              <a:rPr lang="es-ES" sz="2800" u="sng" dirty="0"/>
              <a:t>vivos</a:t>
            </a:r>
            <a:endParaRPr lang="es-CO" sz="2800" u="sng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4FCB787-5DA1-4A06-A9D8-C2C82CBD4884}"/>
              </a:ext>
            </a:extLst>
          </p:cNvPr>
          <p:cNvSpPr/>
          <p:nvPr/>
        </p:nvSpPr>
        <p:spPr>
          <a:xfrm>
            <a:off x="6793227" y="2924944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Recursos </a:t>
            </a:r>
            <a:r>
              <a:rPr lang="es-ES" sz="2400" u="sng" dirty="0"/>
              <a:t>naturales</a:t>
            </a:r>
            <a:endParaRPr lang="es-CO" sz="2400" u="sng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7226ED7-FF95-49A5-8024-D2251C296106}"/>
              </a:ext>
            </a:extLst>
          </p:cNvPr>
          <p:cNvSpPr/>
          <p:nvPr/>
        </p:nvSpPr>
        <p:spPr>
          <a:xfrm>
            <a:off x="4583832" y="3320988"/>
            <a:ext cx="201622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necesitar</a:t>
            </a:r>
            <a:endParaRPr lang="es-CO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5F7F58-0F38-4FF7-9EBC-A0777EC40082}"/>
              </a:ext>
            </a:extLst>
          </p:cNvPr>
          <p:cNvSpPr/>
          <p:nvPr/>
        </p:nvSpPr>
        <p:spPr>
          <a:xfrm>
            <a:off x="7032104" y="1772816"/>
            <a:ext cx="2232248" cy="99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Como: el agua</a:t>
            </a:r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6444B2-406B-4F15-AC57-4F85EE38031E}"/>
              </a:ext>
            </a:extLst>
          </p:cNvPr>
          <p:cNvSpPr txBox="1"/>
          <p:nvPr/>
        </p:nvSpPr>
        <p:spPr>
          <a:xfrm>
            <a:off x="846806" y="513409"/>
            <a:ext cx="9206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TIPOS DE CROMATIZADORES DE LAS NOCIONES </a:t>
            </a:r>
          </a:p>
          <a:p>
            <a:pPr algn="ctr"/>
            <a:r>
              <a:rPr lang="es-CO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EJEMPLIFICADORES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65C7E9-E356-46C3-8746-E7D645AD0699}"/>
              </a:ext>
            </a:extLst>
          </p:cNvPr>
          <p:cNvSpPr txBox="1"/>
          <p:nvPr/>
        </p:nvSpPr>
        <p:spPr>
          <a:xfrm>
            <a:off x="2423592" y="530330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omic Sans MS" panose="030F0702030302020204" pitchFamily="66" charset="0"/>
              </a:rPr>
              <a:t>Los seres vivos necesitan recursos naturales, como el agua.</a:t>
            </a:r>
            <a:endParaRPr lang="es-CO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26AFDBFC-33D9-4383-9FA0-2C0276AB82BA}"/>
              </a:ext>
            </a:extLst>
          </p:cNvPr>
          <p:cNvSpPr/>
          <p:nvPr/>
        </p:nvSpPr>
        <p:spPr>
          <a:xfrm>
            <a:off x="2063552" y="2924944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niños</a:t>
            </a:r>
            <a:endParaRPr lang="es-CO" sz="2800" u="sng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4FCB787-5DA1-4A06-A9D8-C2C82CBD4884}"/>
              </a:ext>
            </a:extLst>
          </p:cNvPr>
          <p:cNvSpPr/>
          <p:nvPr/>
        </p:nvSpPr>
        <p:spPr>
          <a:xfrm>
            <a:off x="6793227" y="2924944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deportes</a:t>
            </a:r>
            <a:endParaRPr lang="es-CO" sz="24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7226ED7-FF95-49A5-8024-D2251C296106}"/>
              </a:ext>
            </a:extLst>
          </p:cNvPr>
          <p:cNvSpPr/>
          <p:nvPr/>
        </p:nvSpPr>
        <p:spPr>
          <a:xfrm>
            <a:off x="4583832" y="3320988"/>
            <a:ext cx="201622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practicar</a:t>
            </a:r>
            <a:endParaRPr lang="es-CO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5F7F58-0F38-4FF7-9EBC-A0777EC40082}"/>
              </a:ext>
            </a:extLst>
          </p:cNvPr>
          <p:cNvSpPr/>
          <p:nvPr/>
        </p:nvSpPr>
        <p:spPr>
          <a:xfrm>
            <a:off x="2099556" y="1785415"/>
            <a:ext cx="2232248" cy="99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Algunos</a:t>
            </a:r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6444B2-406B-4F15-AC57-4F85EE38031E}"/>
              </a:ext>
            </a:extLst>
          </p:cNvPr>
          <p:cNvSpPr txBox="1"/>
          <p:nvPr/>
        </p:nvSpPr>
        <p:spPr>
          <a:xfrm>
            <a:off x="983432" y="620688"/>
            <a:ext cx="9206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TIPOS DE CROMATIZADORES DE LAS NOCIONES </a:t>
            </a:r>
          </a:p>
          <a:p>
            <a:pPr algn="ctr"/>
            <a:r>
              <a:rPr lang="es-CO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CUANTIFICADORES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65C7E9-E356-46C3-8746-E7D645AD0699}"/>
              </a:ext>
            </a:extLst>
          </p:cNvPr>
          <p:cNvSpPr txBox="1"/>
          <p:nvPr/>
        </p:nvSpPr>
        <p:spPr>
          <a:xfrm>
            <a:off x="2423592" y="530330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omic Sans MS" panose="030F0702030302020204" pitchFamily="66" charset="0"/>
              </a:rPr>
              <a:t>Algunos niños practican deportes.</a:t>
            </a:r>
            <a:endParaRPr lang="es-CO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26AFDBFC-33D9-4383-9FA0-2C0276AB82BA}"/>
              </a:ext>
            </a:extLst>
          </p:cNvPr>
          <p:cNvSpPr/>
          <p:nvPr/>
        </p:nvSpPr>
        <p:spPr>
          <a:xfrm>
            <a:off x="2158413" y="2492896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tucán</a:t>
            </a:r>
            <a:endParaRPr lang="es-CO" sz="28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4FCB787-5DA1-4A06-A9D8-C2C82CBD4884}"/>
              </a:ext>
            </a:extLst>
          </p:cNvPr>
          <p:cNvSpPr/>
          <p:nvPr/>
        </p:nvSpPr>
        <p:spPr>
          <a:xfrm>
            <a:off x="6888088" y="2492896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plumaje</a:t>
            </a:r>
            <a:endParaRPr lang="es-CO" sz="24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7226ED7-FF95-49A5-8024-D2251C296106}"/>
              </a:ext>
            </a:extLst>
          </p:cNvPr>
          <p:cNvSpPr/>
          <p:nvPr/>
        </p:nvSpPr>
        <p:spPr>
          <a:xfrm>
            <a:off x="4678693" y="2888940"/>
            <a:ext cx="201622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tener</a:t>
            </a:r>
            <a:endParaRPr lang="es-CO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5F7F58-0F38-4FF7-9EBC-A0777EC40082}"/>
              </a:ext>
            </a:extLst>
          </p:cNvPr>
          <p:cNvSpPr/>
          <p:nvPr/>
        </p:nvSpPr>
        <p:spPr>
          <a:xfrm>
            <a:off x="7248128" y="1524766"/>
            <a:ext cx="1584176" cy="872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bello</a:t>
            </a:r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6444B2-406B-4F15-AC57-4F85EE38031E}"/>
              </a:ext>
            </a:extLst>
          </p:cNvPr>
          <p:cNvSpPr txBox="1"/>
          <p:nvPr/>
        </p:nvSpPr>
        <p:spPr>
          <a:xfrm>
            <a:off x="983432" y="620688"/>
            <a:ext cx="9206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TIPOS DE CROMATIZADORES DE LAS NOCIONES </a:t>
            </a:r>
          </a:p>
          <a:p>
            <a:pPr algn="ctr"/>
            <a:r>
              <a:rPr lang="es-CO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PROPIEDAD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65C7E9-E356-46C3-8746-E7D645AD0699}"/>
              </a:ext>
            </a:extLst>
          </p:cNvPr>
          <p:cNvSpPr txBox="1"/>
          <p:nvPr/>
        </p:nvSpPr>
        <p:spPr>
          <a:xfrm>
            <a:off x="2351584" y="510240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omic Sans MS" panose="030F0702030302020204" pitchFamily="66" charset="0"/>
              </a:rPr>
              <a:t>El tucán tiene un bello plumaje.</a:t>
            </a:r>
            <a:endParaRPr lang="es-CO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0079" y="1484784"/>
            <a:ext cx="1058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Las proposiciones modales son afirmaciones que relacionan dos nociones a través de un verbo (relación). Las proposiciones modales utilizan oraciones canónicas (Sujeto, verbo y complemento)</a:t>
            </a:r>
          </a:p>
          <a:p>
            <a:pPr algn="just"/>
            <a:endParaRPr lang="es-MX" sz="2800" dirty="0">
              <a:latin typeface="Comic Sans MS" panose="030F0702030302020204" pitchFamily="66" charset="0"/>
            </a:endParaRPr>
          </a:p>
          <a:p>
            <a:pPr algn="just"/>
            <a:r>
              <a:rPr lang="es-MX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Ejemplo: </a:t>
            </a:r>
            <a:r>
              <a:rPr lang="es-MX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Algunos animales </a:t>
            </a:r>
            <a:r>
              <a:rPr lang="es-MX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viven</a:t>
            </a:r>
            <a:r>
              <a:rPr lang="es-MX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MX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en el bosque.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71484" y="557064"/>
            <a:ext cx="81259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Proposiciones modales</a:t>
            </a:r>
          </a:p>
        </p:txBody>
      </p:sp>
      <p:sp>
        <p:nvSpPr>
          <p:cNvPr id="4" name="AutoShape 2" descr="Resultado de imagen para imagenes de animales del bosque animad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4189430"/>
            <a:ext cx="3674437" cy="19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6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26AFDBFC-33D9-4383-9FA0-2C0276AB82BA}"/>
              </a:ext>
            </a:extLst>
          </p:cNvPr>
          <p:cNvSpPr/>
          <p:nvPr/>
        </p:nvSpPr>
        <p:spPr>
          <a:xfrm>
            <a:off x="2158413" y="2492896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león</a:t>
            </a:r>
            <a:endParaRPr lang="es-CO" sz="28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4FCB787-5DA1-4A06-A9D8-C2C82CBD4884}"/>
              </a:ext>
            </a:extLst>
          </p:cNvPr>
          <p:cNvSpPr/>
          <p:nvPr/>
        </p:nvSpPr>
        <p:spPr>
          <a:xfrm>
            <a:off x="6888088" y="2492896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presa</a:t>
            </a:r>
            <a:endParaRPr lang="es-CO" sz="24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7226ED7-FF95-49A5-8024-D2251C296106}"/>
              </a:ext>
            </a:extLst>
          </p:cNvPr>
          <p:cNvSpPr/>
          <p:nvPr/>
        </p:nvSpPr>
        <p:spPr>
          <a:xfrm>
            <a:off x="4678693" y="2888940"/>
            <a:ext cx="201622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cazar</a:t>
            </a:r>
            <a:endParaRPr lang="es-CO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5F7F58-0F38-4FF7-9EBC-A0777EC40082}"/>
              </a:ext>
            </a:extLst>
          </p:cNvPr>
          <p:cNvSpPr/>
          <p:nvPr/>
        </p:nvSpPr>
        <p:spPr>
          <a:xfrm>
            <a:off x="4462669" y="2231285"/>
            <a:ext cx="2425419" cy="523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hábilmente</a:t>
            </a:r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6444B2-406B-4F15-AC57-4F85EE38031E}"/>
              </a:ext>
            </a:extLst>
          </p:cNvPr>
          <p:cNvSpPr txBox="1"/>
          <p:nvPr/>
        </p:nvSpPr>
        <p:spPr>
          <a:xfrm>
            <a:off x="1492817" y="621472"/>
            <a:ext cx="871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TIPOS DE CROMATIZADORES DE LA RELACIÓN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65C7E9-E356-46C3-8746-E7D645AD0699}"/>
              </a:ext>
            </a:extLst>
          </p:cNvPr>
          <p:cNvSpPr txBox="1"/>
          <p:nvPr/>
        </p:nvSpPr>
        <p:spPr>
          <a:xfrm>
            <a:off x="2351584" y="510240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omic Sans MS" panose="030F0702030302020204" pitchFamily="66" charset="0"/>
              </a:rPr>
              <a:t>Los leones cazan hábilmente sus presas.</a:t>
            </a:r>
            <a:endParaRPr lang="es-CO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26AFDBFC-33D9-4383-9FA0-2C0276AB82BA}"/>
              </a:ext>
            </a:extLst>
          </p:cNvPr>
          <p:cNvSpPr/>
          <p:nvPr/>
        </p:nvSpPr>
        <p:spPr>
          <a:xfrm>
            <a:off x="2158413" y="1755599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dinosaurio</a:t>
            </a:r>
            <a:endParaRPr lang="es-CO" sz="24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4FCB787-5DA1-4A06-A9D8-C2C82CBD4884}"/>
              </a:ext>
            </a:extLst>
          </p:cNvPr>
          <p:cNvSpPr/>
          <p:nvPr/>
        </p:nvSpPr>
        <p:spPr>
          <a:xfrm>
            <a:off x="6888088" y="1755599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Planeta </a:t>
            </a:r>
            <a:r>
              <a:rPr lang="es-ES" sz="2400" u="sng" dirty="0"/>
              <a:t>Tierra</a:t>
            </a:r>
            <a:endParaRPr lang="es-CO" sz="2400" u="sng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7226ED7-FF95-49A5-8024-D2251C296106}"/>
              </a:ext>
            </a:extLst>
          </p:cNvPr>
          <p:cNvSpPr/>
          <p:nvPr/>
        </p:nvSpPr>
        <p:spPr>
          <a:xfrm>
            <a:off x="4678693" y="2151643"/>
            <a:ext cx="201622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habitar</a:t>
            </a:r>
            <a:endParaRPr lang="es-CO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5F7F58-0F38-4FF7-9EBC-A0777EC40082}"/>
              </a:ext>
            </a:extLst>
          </p:cNvPr>
          <p:cNvSpPr/>
          <p:nvPr/>
        </p:nvSpPr>
        <p:spPr>
          <a:xfrm>
            <a:off x="2711624" y="4193127"/>
            <a:ext cx="6120680" cy="657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Hace millones de años</a:t>
            </a:r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6444B2-406B-4F15-AC57-4F85EE38031E}"/>
              </a:ext>
            </a:extLst>
          </p:cNvPr>
          <p:cNvSpPr txBox="1"/>
          <p:nvPr/>
        </p:nvSpPr>
        <p:spPr>
          <a:xfrm>
            <a:off x="1492817" y="621472"/>
            <a:ext cx="942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TIPOS DE CROMATIZADORES DE LA PROPOSICIÓN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65C7E9-E356-46C3-8746-E7D645AD0699}"/>
              </a:ext>
            </a:extLst>
          </p:cNvPr>
          <p:cNvSpPr txBox="1"/>
          <p:nvPr/>
        </p:nvSpPr>
        <p:spPr>
          <a:xfrm>
            <a:off x="2567608" y="536401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dinosaurios habitaron el planeta Tierra,</a:t>
            </a:r>
            <a:r>
              <a:rPr lang="es-E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hace millones de años.</a:t>
            </a:r>
            <a:endParaRPr lang="es-CO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99456" y="303259"/>
            <a:ext cx="943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PASOS PARA GRAFICAR PROPOSICIONES MODALES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3494" y="1453093"/>
            <a:ext cx="11856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Leer la proposición.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Dibujar y escribir el núcleo proposicional. (Noción 1, Relación y Noción 2)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El verbo se escribe en infinitivo (ar, er, ir).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No es necesario escribir artículos (el, los, las)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Escribir los cromatizadores, cuando sea necesario.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D36CCBB-662F-41AF-8429-15149DCA0C45}"/>
              </a:ext>
            </a:extLst>
          </p:cNvPr>
          <p:cNvSpPr/>
          <p:nvPr/>
        </p:nvSpPr>
        <p:spPr>
          <a:xfrm>
            <a:off x="2238436" y="4614309"/>
            <a:ext cx="2088232" cy="1429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fuego</a:t>
            </a:r>
            <a:r>
              <a:rPr lang="es-ES" sz="2400" u="sng" dirty="0"/>
              <a:t> </a:t>
            </a:r>
          </a:p>
        </p:txBody>
      </p:sp>
      <p:sp>
        <p:nvSpPr>
          <p:cNvPr id="6" name="Flecha derecha 5">
            <a:extLst>
              <a:ext uri="{FF2B5EF4-FFF2-40B4-BE49-F238E27FC236}">
                <a16:creationId xmlns:a16="http://schemas.microsoft.com/office/drawing/2014/main" id="{CCB8D259-DAE1-42C8-93CC-1D3DCE9AFA79}"/>
              </a:ext>
            </a:extLst>
          </p:cNvPr>
          <p:cNvSpPr/>
          <p:nvPr/>
        </p:nvSpPr>
        <p:spPr>
          <a:xfrm>
            <a:off x="4585714" y="4684576"/>
            <a:ext cx="1816100" cy="1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producir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7F066E7-0A2A-47D2-9DF2-07C4D57604AF}"/>
              </a:ext>
            </a:extLst>
          </p:cNvPr>
          <p:cNvSpPr/>
          <p:nvPr/>
        </p:nvSpPr>
        <p:spPr>
          <a:xfrm>
            <a:off x="6803797" y="4684576"/>
            <a:ext cx="2088232" cy="1429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calor</a:t>
            </a:r>
          </a:p>
          <a:p>
            <a:pPr algn="ctr"/>
            <a:r>
              <a:rPr lang="es-ES" sz="2400" u="sng" dirty="0"/>
              <a:t>natural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904D50-1215-4FEE-A60E-CFC2891B6A3D}"/>
              </a:ext>
            </a:extLst>
          </p:cNvPr>
          <p:cNvSpPr txBox="1"/>
          <p:nvPr/>
        </p:nvSpPr>
        <p:spPr>
          <a:xfrm>
            <a:off x="2423592" y="3861048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rgbClr val="7030A0"/>
                </a:solidFill>
              </a:rPr>
              <a:t>El fuego produce calor natural.</a:t>
            </a:r>
          </a:p>
        </p:txBody>
      </p:sp>
    </p:spTree>
    <p:extLst>
      <p:ext uri="{BB962C8B-B14F-4D97-AF65-F5344CB8AC3E}">
        <p14:creationId xmlns:p14="http://schemas.microsoft.com/office/powerpoint/2010/main" val="10880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>
            <a:extLst>
              <a:ext uri="{FF2B5EF4-FFF2-40B4-BE49-F238E27FC236}">
                <a16:creationId xmlns:a16="http://schemas.microsoft.com/office/drawing/2014/main" id="{8DC1CFC0-1E3F-4277-B87A-AB5245573744}"/>
              </a:ext>
            </a:extLst>
          </p:cNvPr>
          <p:cNvSpPr/>
          <p:nvPr/>
        </p:nvSpPr>
        <p:spPr>
          <a:xfrm>
            <a:off x="2271432" y="557064"/>
            <a:ext cx="732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¿Qué es una noción?</a:t>
            </a:r>
          </a:p>
        </p:txBody>
      </p:sp>
      <p:sp>
        <p:nvSpPr>
          <p:cNvPr id="3" name="1 Rectángulo">
            <a:extLst>
              <a:ext uri="{FF2B5EF4-FFF2-40B4-BE49-F238E27FC236}">
                <a16:creationId xmlns:a16="http://schemas.microsoft.com/office/drawing/2014/main" id="{076EEB94-7C28-44CA-A46C-8816C22F36BA}"/>
              </a:ext>
            </a:extLst>
          </p:cNvPr>
          <p:cNvSpPr/>
          <p:nvPr/>
        </p:nvSpPr>
        <p:spPr>
          <a:xfrm>
            <a:off x="983432" y="1605121"/>
            <a:ext cx="99371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Una noción es un sujeto, animal o situación, que realiza una acción o sobre quien recae la acción. Se expresan de forma general y no particular.</a:t>
            </a:r>
          </a:p>
          <a:p>
            <a:pPr algn="just"/>
            <a:endParaRPr lang="es-MX" sz="2800" dirty="0">
              <a:latin typeface="Comic Sans MS" panose="030F0702030302020204" pitchFamily="66" charset="0"/>
            </a:endParaRPr>
          </a:p>
          <a:p>
            <a:pPr algn="just"/>
            <a:r>
              <a:rPr lang="es-MX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Ejemplo: </a:t>
            </a:r>
            <a:r>
              <a:rPr lang="es-MX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Algunos animales </a:t>
            </a:r>
            <a:r>
              <a:rPr lang="es-MX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viven</a:t>
            </a:r>
            <a:r>
              <a:rPr lang="es-MX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MX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en el bosque.</a:t>
            </a:r>
          </a:p>
        </p:txBody>
      </p:sp>
      <p:sp>
        <p:nvSpPr>
          <p:cNvPr id="4" name="Flecha abajo 7">
            <a:extLst>
              <a:ext uri="{FF2B5EF4-FFF2-40B4-BE49-F238E27FC236}">
                <a16:creationId xmlns:a16="http://schemas.microsoft.com/office/drawing/2014/main" id="{3CEBEE78-D74D-4802-8FD9-04ED8BF4AD3A}"/>
              </a:ext>
            </a:extLst>
          </p:cNvPr>
          <p:cNvSpPr/>
          <p:nvPr/>
        </p:nvSpPr>
        <p:spPr>
          <a:xfrm>
            <a:off x="4049120" y="3760986"/>
            <a:ext cx="914400" cy="92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Flecha abajo 11">
            <a:extLst>
              <a:ext uri="{FF2B5EF4-FFF2-40B4-BE49-F238E27FC236}">
                <a16:creationId xmlns:a16="http://schemas.microsoft.com/office/drawing/2014/main" id="{FBBF9F3D-7708-4D69-89DA-480C81780CCD}"/>
              </a:ext>
            </a:extLst>
          </p:cNvPr>
          <p:cNvSpPr/>
          <p:nvPr/>
        </p:nvSpPr>
        <p:spPr>
          <a:xfrm>
            <a:off x="7221314" y="3760987"/>
            <a:ext cx="914400" cy="92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83E4A1-4E6A-46A5-A4E4-34E8A7B71A4C}"/>
              </a:ext>
            </a:extLst>
          </p:cNvPr>
          <p:cNvSpPr txBox="1"/>
          <p:nvPr/>
        </p:nvSpPr>
        <p:spPr>
          <a:xfrm>
            <a:off x="3631592" y="4739193"/>
            <a:ext cx="160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Noción 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708D8D-9837-49B6-AE7E-FD5A97B9F123}"/>
              </a:ext>
            </a:extLst>
          </p:cNvPr>
          <p:cNvSpPr txBox="1"/>
          <p:nvPr/>
        </p:nvSpPr>
        <p:spPr>
          <a:xfrm>
            <a:off x="6873842" y="4747360"/>
            <a:ext cx="160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Noción 2</a:t>
            </a:r>
          </a:p>
        </p:txBody>
      </p:sp>
    </p:spTree>
    <p:extLst>
      <p:ext uri="{BB962C8B-B14F-4D97-AF65-F5344CB8AC3E}">
        <p14:creationId xmlns:p14="http://schemas.microsoft.com/office/powerpoint/2010/main" val="28848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animales">
            <a:extLst>
              <a:ext uri="{FF2B5EF4-FFF2-40B4-BE49-F238E27FC236}">
                <a16:creationId xmlns:a16="http://schemas.microsoft.com/office/drawing/2014/main" id="{B5301487-8FF7-4DA1-9E67-BF5FF40D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673557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nimales">
            <a:extLst>
              <a:ext uri="{FF2B5EF4-FFF2-40B4-BE49-F238E27FC236}">
                <a16:creationId xmlns:a16="http://schemas.microsoft.com/office/drawing/2014/main" id="{0F294074-D1A9-4476-9B5C-A61E13F8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25" y="1675091"/>
            <a:ext cx="2308074" cy="16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animales">
            <a:extLst>
              <a:ext uri="{FF2B5EF4-FFF2-40B4-BE49-F238E27FC236}">
                <a16:creationId xmlns:a16="http://schemas.microsoft.com/office/drawing/2014/main" id="{57872EDF-79B3-4582-8786-F120662E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673557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Rectángulo">
            <a:extLst>
              <a:ext uri="{FF2B5EF4-FFF2-40B4-BE49-F238E27FC236}">
                <a16:creationId xmlns:a16="http://schemas.microsoft.com/office/drawing/2014/main" id="{45682513-F81F-4663-B89F-62D8A313784E}"/>
              </a:ext>
            </a:extLst>
          </p:cNvPr>
          <p:cNvSpPr/>
          <p:nvPr/>
        </p:nvSpPr>
        <p:spPr>
          <a:xfrm>
            <a:off x="1421429" y="350118"/>
            <a:ext cx="89289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¿Qué imágenes representan una noción?</a:t>
            </a:r>
          </a:p>
        </p:txBody>
      </p:sp>
      <p:pic>
        <p:nvPicPr>
          <p:cNvPr id="1034" name="Picture 10" descr="Pondrá el Mundial de Qatar fin al cansino debate sobre quién es mejor, si  Messi o Ronaldo? | GQ España">
            <a:extLst>
              <a:ext uri="{FF2B5EF4-FFF2-40B4-BE49-F238E27FC236}">
                <a16:creationId xmlns:a16="http://schemas.microsoft.com/office/drawing/2014/main" id="{112DE649-3E95-4D21-9381-9E956E12B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0037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ex que no lo supera”, estallan las redes sociales contra Shakira por su  nueva canción">
            <a:extLst>
              <a:ext uri="{FF2B5EF4-FFF2-40B4-BE49-F238E27FC236}">
                <a16:creationId xmlns:a16="http://schemas.microsoft.com/office/drawing/2014/main" id="{43D19345-21E7-403D-B048-80375BD2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85" y="4307978"/>
            <a:ext cx="311263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osque - Concepto, tipos, clima, flora, animales, importancia">
            <a:extLst>
              <a:ext uri="{FF2B5EF4-FFF2-40B4-BE49-F238E27FC236}">
                <a16:creationId xmlns:a16="http://schemas.microsoft.com/office/drawing/2014/main" id="{0FD1539F-B8FF-4330-B5F3-473F07EB2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88" y="3814133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>
            <a:extLst>
              <a:ext uri="{FF2B5EF4-FFF2-40B4-BE49-F238E27FC236}">
                <a16:creationId xmlns:a16="http://schemas.microsoft.com/office/drawing/2014/main" id="{789CEF84-1467-476E-879C-9A72F0FBF83F}"/>
              </a:ext>
            </a:extLst>
          </p:cNvPr>
          <p:cNvSpPr/>
          <p:nvPr/>
        </p:nvSpPr>
        <p:spPr>
          <a:xfrm>
            <a:off x="2289066" y="557064"/>
            <a:ext cx="72907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¿Qué es la relación?</a:t>
            </a:r>
          </a:p>
        </p:txBody>
      </p:sp>
      <p:sp>
        <p:nvSpPr>
          <p:cNvPr id="3" name="1 Rectángulo">
            <a:extLst>
              <a:ext uri="{FF2B5EF4-FFF2-40B4-BE49-F238E27FC236}">
                <a16:creationId xmlns:a16="http://schemas.microsoft.com/office/drawing/2014/main" id="{DB0D1DA5-BB88-4D4E-836F-666E44666390}"/>
              </a:ext>
            </a:extLst>
          </p:cNvPr>
          <p:cNvSpPr/>
          <p:nvPr/>
        </p:nvSpPr>
        <p:spPr>
          <a:xfrm>
            <a:off x="640078" y="1605121"/>
            <a:ext cx="1058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La relación es la acción o verbo que recae sobre la noción 2.</a:t>
            </a:r>
          </a:p>
          <a:p>
            <a:pPr algn="just"/>
            <a:endParaRPr lang="es-MX" sz="2800" dirty="0">
              <a:latin typeface="Comic Sans MS" panose="030F0702030302020204" pitchFamily="66" charset="0"/>
            </a:endParaRPr>
          </a:p>
          <a:p>
            <a:pPr algn="just"/>
            <a:r>
              <a:rPr lang="es-MX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Ejemplo: </a:t>
            </a:r>
            <a:r>
              <a:rPr lang="es-MX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Algunos animales </a:t>
            </a:r>
            <a:r>
              <a:rPr lang="es-MX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viven</a:t>
            </a:r>
            <a:r>
              <a:rPr lang="es-MX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MX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en el bosque.</a:t>
            </a:r>
          </a:p>
        </p:txBody>
      </p:sp>
      <p:sp>
        <p:nvSpPr>
          <p:cNvPr id="4" name="Flecha abajo 10">
            <a:extLst>
              <a:ext uri="{FF2B5EF4-FFF2-40B4-BE49-F238E27FC236}">
                <a16:creationId xmlns:a16="http://schemas.microsoft.com/office/drawing/2014/main" id="{8A77F18D-8EFE-46D7-AA76-5B42F5989373}"/>
              </a:ext>
            </a:extLst>
          </p:cNvPr>
          <p:cNvSpPr/>
          <p:nvPr/>
        </p:nvSpPr>
        <p:spPr>
          <a:xfrm>
            <a:off x="5020054" y="2965159"/>
            <a:ext cx="914400" cy="92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03C46-2592-44C6-A362-B228EDBB3BCA}"/>
              </a:ext>
            </a:extLst>
          </p:cNvPr>
          <p:cNvSpPr txBox="1"/>
          <p:nvPr/>
        </p:nvSpPr>
        <p:spPr>
          <a:xfrm>
            <a:off x="4799856" y="3905122"/>
            <a:ext cx="160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Relación</a:t>
            </a:r>
          </a:p>
        </p:txBody>
      </p:sp>
      <p:pic>
        <p:nvPicPr>
          <p:cNvPr id="2050" name="Picture 2" descr="Imágenes de Animales Bosque - Descarga gratuita en Freepik">
            <a:extLst>
              <a:ext uri="{FF2B5EF4-FFF2-40B4-BE49-F238E27FC236}">
                <a16:creationId xmlns:a16="http://schemas.microsoft.com/office/drawing/2014/main" id="{3CFBD499-4FDE-4B55-BB1B-ABD3A8DF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26873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>
            <a:extLst>
              <a:ext uri="{FF2B5EF4-FFF2-40B4-BE49-F238E27FC236}">
                <a16:creationId xmlns:a16="http://schemas.microsoft.com/office/drawing/2014/main" id="{39730CBE-67BD-46FC-8C68-881904679DD7}"/>
              </a:ext>
            </a:extLst>
          </p:cNvPr>
          <p:cNvSpPr/>
          <p:nvPr/>
        </p:nvSpPr>
        <p:spPr>
          <a:xfrm>
            <a:off x="1421429" y="350118"/>
            <a:ext cx="89289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¿Qué imágenes representan una relación?</a:t>
            </a:r>
          </a:p>
        </p:txBody>
      </p:sp>
      <p:pic>
        <p:nvPicPr>
          <p:cNvPr id="3074" name="Picture 2" descr="Niño de dibujos animados jugando a saltar la cuerda | Vector Premium">
            <a:extLst>
              <a:ext uri="{FF2B5EF4-FFF2-40B4-BE49-F238E27FC236}">
                <a16:creationId xmlns:a16="http://schemas.microsoft.com/office/drawing/2014/main" id="{2BF3D70E-CD3A-43C9-9F03-739E72F1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556792"/>
            <a:ext cx="1847280" cy="28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rsonaje de dibujos animados de doodle de dormir de niño aislado | Vector  Gratis">
            <a:extLst>
              <a:ext uri="{FF2B5EF4-FFF2-40B4-BE49-F238E27FC236}">
                <a16:creationId xmlns:a16="http://schemas.microsoft.com/office/drawing/2014/main" id="{7B75218F-6CBF-4FBB-B60D-5C4AAE40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671528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lustración de luna y estrellas de dibujos animados sonriente | Vector  Premium">
            <a:extLst>
              <a:ext uri="{FF2B5EF4-FFF2-40B4-BE49-F238E27FC236}">
                <a16:creationId xmlns:a16="http://schemas.microsoft.com/office/drawing/2014/main" id="{12D62977-F401-4172-B45A-6A267A30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3829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3D964DE-158C-4A53-A4CF-C620A3119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82" y="17728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7600" y="-226382"/>
            <a:ext cx="9804260" cy="1507067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ELEMENTOS DEL MENTEFACTO MODAL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4862" y="3245626"/>
            <a:ext cx="8671559" cy="30679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Noción 1: </a:t>
            </a:r>
            <a:r>
              <a:rPr lang="es-ES" sz="8000" dirty="0">
                <a:latin typeface="Comic Sans MS" panose="030F0702030302020204" pitchFamily="66" charset="0"/>
              </a:rPr>
              <a:t>Hace referencia al sujeto</a:t>
            </a:r>
          </a:p>
          <a:p>
            <a:r>
              <a:rPr lang="es-ES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Relación: </a:t>
            </a:r>
            <a:r>
              <a:rPr lang="es-ES" sz="8000" dirty="0">
                <a:latin typeface="Comic Sans MS" panose="030F0702030302020204" pitchFamily="66" charset="0"/>
              </a:rPr>
              <a:t>Específica la acción (Verbo)</a:t>
            </a:r>
            <a:endParaRPr lang="es-CO" sz="8000" dirty="0">
              <a:latin typeface="Comic Sans MS" panose="030F0702030302020204" pitchFamily="66" charset="0"/>
            </a:endParaRPr>
          </a:p>
          <a:p>
            <a:r>
              <a:rPr lang="es-ES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Noción 2: </a:t>
            </a:r>
            <a:r>
              <a:rPr lang="es-ES" sz="8000" dirty="0">
                <a:latin typeface="Comic Sans MS" panose="030F0702030302020204" pitchFamily="66" charset="0"/>
              </a:rPr>
              <a:t>Indica el complemento</a:t>
            </a:r>
          </a:p>
        </p:txBody>
      </p:sp>
      <p:sp>
        <p:nvSpPr>
          <p:cNvPr id="4" name="Elipse 3"/>
          <p:cNvSpPr/>
          <p:nvPr/>
        </p:nvSpPr>
        <p:spPr>
          <a:xfrm>
            <a:off x="2152160" y="1602670"/>
            <a:ext cx="1879600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Noción 1</a:t>
            </a:r>
          </a:p>
          <a:p>
            <a:pPr algn="ctr"/>
            <a:r>
              <a:rPr lang="es-ES" dirty="0"/>
              <a:t>(N1) 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4727848" y="1516719"/>
            <a:ext cx="1816100" cy="1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Relación </a:t>
            </a:r>
          </a:p>
          <a:p>
            <a:pPr algn="ctr"/>
            <a:r>
              <a:rPr lang="es-ES" dirty="0"/>
              <a:t>(R)</a:t>
            </a:r>
          </a:p>
        </p:txBody>
      </p:sp>
      <p:sp>
        <p:nvSpPr>
          <p:cNvPr id="7" name="Elipse 6"/>
          <p:cNvSpPr/>
          <p:nvPr/>
        </p:nvSpPr>
        <p:spPr>
          <a:xfrm>
            <a:off x="7220442" y="1439688"/>
            <a:ext cx="1879600" cy="146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Noción 2</a:t>
            </a:r>
          </a:p>
          <a:p>
            <a:pPr algn="ctr"/>
            <a:r>
              <a:rPr lang="es-ES" dirty="0"/>
              <a:t>(N2)</a:t>
            </a:r>
          </a:p>
        </p:txBody>
      </p:sp>
    </p:spTree>
    <p:extLst>
      <p:ext uri="{BB962C8B-B14F-4D97-AF65-F5344CB8AC3E}">
        <p14:creationId xmlns:p14="http://schemas.microsoft.com/office/powerpoint/2010/main" val="38079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48818" y="908720"/>
            <a:ext cx="83038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Núcleo proposicional</a:t>
            </a:r>
          </a:p>
        </p:txBody>
      </p:sp>
      <p:pic>
        <p:nvPicPr>
          <p:cNvPr id="3074" name="Picture 2" descr="Resultado de imagen para gallina anim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79" y="2003342"/>
            <a:ext cx="2816352" cy="280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27" y="2060848"/>
            <a:ext cx="5048868" cy="180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echa abajo 7"/>
          <p:cNvSpPr/>
          <p:nvPr/>
        </p:nvSpPr>
        <p:spPr>
          <a:xfrm>
            <a:off x="2779775" y="3860498"/>
            <a:ext cx="914400" cy="92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abajo 10"/>
          <p:cNvSpPr/>
          <p:nvPr/>
        </p:nvSpPr>
        <p:spPr>
          <a:xfrm>
            <a:off x="4380388" y="3449342"/>
            <a:ext cx="914400" cy="92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abajo 11"/>
          <p:cNvSpPr/>
          <p:nvPr/>
        </p:nvSpPr>
        <p:spPr>
          <a:xfrm>
            <a:off x="6048692" y="3789683"/>
            <a:ext cx="914400" cy="92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2432303" y="4864773"/>
            <a:ext cx="160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Noción 1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091412" y="4486531"/>
            <a:ext cx="160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Relación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701220" y="4861969"/>
            <a:ext cx="160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Noción 2</a:t>
            </a:r>
          </a:p>
        </p:txBody>
      </p:sp>
    </p:spTree>
    <p:extLst>
      <p:ext uri="{BB962C8B-B14F-4D97-AF65-F5344CB8AC3E}">
        <p14:creationId xmlns:p14="http://schemas.microsoft.com/office/powerpoint/2010/main" val="39107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ino: vertical 5">
            <a:extLst>
              <a:ext uri="{FF2B5EF4-FFF2-40B4-BE49-F238E27FC236}">
                <a16:creationId xmlns:a16="http://schemas.microsoft.com/office/drawing/2014/main" id="{0F8E6067-D1AB-4F03-BF97-910CCFCEBEF1}"/>
              </a:ext>
            </a:extLst>
          </p:cNvPr>
          <p:cNvSpPr/>
          <p:nvPr/>
        </p:nvSpPr>
        <p:spPr>
          <a:xfrm>
            <a:off x="10750" y="1052736"/>
            <a:ext cx="3750355" cy="3864625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F0FF39-47C6-4E18-A82B-C9043F2D52D5}"/>
              </a:ext>
            </a:extLst>
          </p:cNvPr>
          <p:cNvSpPr txBox="1"/>
          <p:nvPr/>
        </p:nvSpPr>
        <p:spPr>
          <a:xfrm>
            <a:off x="666943" y="1560418"/>
            <a:ext cx="25487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Comic Sans MS" panose="030F0702030302020204" pitchFamily="66" charset="0"/>
              </a:rPr>
              <a:t>La relación o verbo en el mentefacto está en infinitivo, por ejemplo:</a:t>
            </a:r>
          </a:p>
          <a:p>
            <a:pPr algn="just"/>
            <a:endParaRPr lang="es-CO" sz="20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2000" dirty="0">
                <a:latin typeface="Comic Sans MS" panose="030F0702030302020204" pitchFamily="66" charset="0"/>
              </a:rPr>
              <a:t>Correr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2000" dirty="0">
                <a:latin typeface="Comic Sans MS" panose="030F0702030302020204" pitchFamily="66" charset="0"/>
              </a:rPr>
              <a:t>Dormir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2000" dirty="0">
                <a:latin typeface="Comic Sans MS" panose="030F0702030302020204" pitchFamily="66" charset="0"/>
              </a:rPr>
              <a:t>Jugar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2000" dirty="0">
                <a:latin typeface="Comic Sans MS" panose="030F0702030302020204" pitchFamily="66" charset="0"/>
              </a:rPr>
              <a:t>Reír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2000" dirty="0">
                <a:latin typeface="Comic Sans MS" panose="030F0702030302020204" pitchFamily="66" charset="0"/>
              </a:rPr>
              <a:t>Cantar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79E239E-909D-4D6A-BCAE-CD8E061AA048}"/>
              </a:ext>
            </a:extLst>
          </p:cNvPr>
          <p:cNvSpPr/>
          <p:nvPr/>
        </p:nvSpPr>
        <p:spPr>
          <a:xfrm>
            <a:off x="4030937" y="2159000"/>
            <a:ext cx="1879600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sol </a:t>
            </a:r>
          </a:p>
        </p:txBody>
      </p:sp>
      <p:sp>
        <p:nvSpPr>
          <p:cNvPr id="10" name="Flecha derecha 5">
            <a:extLst>
              <a:ext uri="{FF2B5EF4-FFF2-40B4-BE49-F238E27FC236}">
                <a16:creationId xmlns:a16="http://schemas.microsoft.com/office/drawing/2014/main" id="{D296D623-48A4-4AA5-BAF7-7AB5CB34C1A5}"/>
              </a:ext>
            </a:extLst>
          </p:cNvPr>
          <p:cNvSpPr/>
          <p:nvPr/>
        </p:nvSpPr>
        <p:spPr>
          <a:xfrm>
            <a:off x="6264380" y="2159000"/>
            <a:ext cx="1816100" cy="1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Iluminar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A68666C-2132-42D0-BEDD-AB5FCB382CC2}"/>
              </a:ext>
            </a:extLst>
          </p:cNvPr>
          <p:cNvSpPr/>
          <p:nvPr/>
        </p:nvSpPr>
        <p:spPr>
          <a:xfrm>
            <a:off x="8430897" y="2128236"/>
            <a:ext cx="1879600" cy="146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planeta</a:t>
            </a:r>
          </a:p>
          <a:p>
            <a:pPr algn="ctr"/>
            <a:r>
              <a:rPr lang="es-ES" u="sng" dirty="0"/>
              <a:t>Tierra</a:t>
            </a: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1A651DC7-7EC7-4834-AF5C-8F3F3B01F574}"/>
              </a:ext>
            </a:extLst>
          </p:cNvPr>
          <p:cNvSpPr/>
          <p:nvPr/>
        </p:nvSpPr>
        <p:spPr>
          <a:xfrm>
            <a:off x="6744072" y="4112247"/>
            <a:ext cx="3096345" cy="917067"/>
          </a:xfrm>
          <a:prstGeom prst="wedgeRoundRectCallout">
            <a:avLst>
              <a:gd name="adj1" fmla="val 45264"/>
              <a:gd name="adj2" fmla="val 8873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9EFF91-CAAA-450B-AE76-63A96DA7CADA}"/>
              </a:ext>
            </a:extLst>
          </p:cNvPr>
          <p:cNvSpPr txBox="1"/>
          <p:nvPr/>
        </p:nvSpPr>
        <p:spPr>
          <a:xfrm>
            <a:off x="6882725" y="427198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mic Sans MS" panose="030F0702030302020204" pitchFamily="66" charset="0"/>
              </a:rPr>
              <a:t>En la proposición el verbo no está en infinitivo.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15680" y="5014216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PROPOSICIÓN: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El sol ilumina el planeta Tierra.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5300</TotalTime>
  <Words>664</Words>
  <Application>Microsoft Office PowerPoint</Application>
  <PresentationFormat>Panorámica</PresentationFormat>
  <Paragraphs>150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Comic Sans MS</vt:lpstr>
      <vt:lpstr>Symbol</vt:lpstr>
      <vt:lpstr>Times New Roman</vt:lpstr>
      <vt:lpstr>Wingdings</vt:lpstr>
      <vt:lpstr>Amiguitos 16x9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ELEMENTOS DEL MENTEFACTO MODAL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Garzón Martín</dc:creator>
  <cp:keywords/>
  <cp:lastModifiedBy>Diana Garzón Martín</cp:lastModifiedBy>
  <cp:revision>40</cp:revision>
  <dcterms:created xsi:type="dcterms:W3CDTF">2020-09-01T20:57:41Z</dcterms:created>
  <dcterms:modified xsi:type="dcterms:W3CDTF">2024-04-02T02:20:27Z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