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16B86B9-4E2D-491B-BF50-EC28D50326AD}">
  <a:tblStyle styleId="{316B86B9-4E2D-491B-BF50-EC28D50326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Roboto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1befbdd74d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1befbdd74d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1befbdd74d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1befbdd74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1befbdd74d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1befbdd74d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1befbdd74d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1befbdd74d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1bf570b23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1bf570b23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ESTÍMULOS</a:t>
            </a:r>
            <a:r>
              <a:rPr lang="es"/>
              <a:t> Y RESPUESTAS EN PLANTAS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3304138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GRADO OCTAVO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PROPÓSITO</a:t>
            </a:r>
            <a:r>
              <a:rPr lang="es"/>
              <a:t> DE LA CLASE</a:t>
            </a:r>
            <a:endParaRPr/>
          </a:p>
        </p:txBody>
      </p:sp>
      <p:sp>
        <p:nvSpPr>
          <p:cNvPr id="92" name="Google Shape;92;p14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es" sz="1597"/>
              <a:t>Asocia las respuestas que presentan las plantas a diferentes </a:t>
            </a:r>
            <a:r>
              <a:rPr lang="es" sz="1597"/>
              <a:t>estímulos</a:t>
            </a:r>
            <a:r>
              <a:rPr lang="es" sz="1597"/>
              <a:t> y sus beneficios a procesos de siembra y reproducción de alimentos</a:t>
            </a:r>
            <a:endParaRPr sz="1597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TROPISMO</a:t>
            </a:r>
            <a:endParaRPr b="1"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Es la orientación o crecimiento de la raíz, tallos, las hojas o las flores de la planta en respuesta a un </a:t>
            </a:r>
            <a:r>
              <a:rPr lang="es"/>
              <a:t>estímulo</a:t>
            </a:r>
            <a:r>
              <a:rPr lang="es"/>
              <a:t>. Existen tropismos positivos y tropismos negativos.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/>
              <a:t>Fototropismo: </a:t>
            </a:r>
            <a:r>
              <a:rPr lang="es"/>
              <a:t>R. a la Luz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/>
              <a:t>Hidrotropismo: </a:t>
            </a:r>
            <a:r>
              <a:rPr lang="es"/>
              <a:t>R. al agua ( ejemplo: cuando estimulamos el </a:t>
            </a:r>
            <a:r>
              <a:rPr lang="es"/>
              <a:t>crecimiento</a:t>
            </a:r>
            <a:r>
              <a:rPr lang="es"/>
              <a:t> de </a:t>
            </a:r>
            <a:r>
              <a:rPr lang="es"/>
              <a:t>raíz</a:t>
            </a:r>
            <a:r>
              <a:rPr lang="es"/>
              <a:t> en la cebolla)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/>
              <a:t>Geotropismo: </a:t>
            </a:r>
            <a:r>
              <a:rPr lang="es"/>
              <a:t> R. a la gravedad.</a:t>
            </a:r>
            <a:endParaRPr/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 b="0" l="-15207" r="0" t="11032"/>
          <a:stretch/>
        </p:blipFill>
        <p:spPr>
          <a:xfrm>
            <a:off x="4012675" y="2995800"/>
            <a:ext cx="3318101" cy="178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BENEFICIOS DE LOS TROPISMOS</a:t>
            </a:r>
            <a:endParaRPr b="1"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11700" y="10178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500">
                <a:solidFill>
                  <a:srgbClr val="000000"/>
                </a:solidFill>
              </a:rPr>
              <a:t>Los tropismos benefician a la siembra y reproducción de plantas de las siguientes maneras: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" sz="1500">
                <a:solidFill>
                  <a:srgbClr val="000000"/>
                </a:solidFill>
              </a:rPr>
              <a:t>Tropismo positivo hacia la luz (fototropismo): </a:t>
            </a:r>
            <a:r>
              <a:rPr lang="es" sz="1500">
                <a:solidFill>
                  <a:srgbClr val="000000"/>
                </a:solidFill>
              </a:rPr>
              <a:t>Las plantas crecen hacia la luz para maximizar la fotosíntesis, lo que mejora su salud y crecimiento. Esto puede aumentar la producción de semillas y facilitar la dispersión.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" sz="1500">
                <a:solidFill>
                  <a:srgbClr val="000000"/>
                </a:solidFill>
              </a:rPr>
              <a:t>Tropismo hacia la gravedad (gravitropismo): </a:t>
            </a:r>
            <a:r>
              <a:rPr lang="es" sz="1500">
                <a:solidFill>
                  <a:srgbClr val="000000"/>
                </a:solidFill>
              </a:rPr>
              <a:t>Las raíces crecen hacia abajo para anclarse firmemente y obtener agua y nutrientes, mientras que los tallos crecen hacia arriba para acceder a la luz. Esto asegura un crecimiento óptimo y una mejor capacidad de reproducción.</a:t>
            </a:r>
            <a:endParaRPr sz="1500">
              <a:solidFill>
                <a:srgbClr val="000000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b="1" lang="es" sz="1500">
                <a:solidFill>
                  <a:srgbClr val="000000"/>
                </a:solidFill>
              </a:rPr>
              <a:t>Tropismo hacia el agua (hidrotropismo): </a:t>
            </a:r>
            <a:r>
              <a:rPr lang="es" sz="1500">
                <a:solidFill>
                  <a:srgbClr val="000000"/>
                </a:solidFill>
              </a:rPr>
              <a:t>Las raíces pueden crecer hacia fuentes de agua, lo que ayuda a mantener la planta bien hidratada y saludable, favoreciendo su reproducción.</a:t>
            </a:r>
            <a:endParaRPr sz="15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NASTIAS</a:t>
            </a:r>
            <a:endParaRPr b="1"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017800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Son respuestas de orientación de la planta hacia un </a:t>
            </a:r>
            <a:r>
              <a:rPr lang="es"/>
              <a:t>estímulo</a:t>
            </a:r>
            <a:r>
              <a:rPr lang="es"/>
              <a:t>, pero a diferencia de los tropismos, estos movimientos son reversibles. Así, cuando desaparece el </a:t>
            </a:r>
            <a:r>
              <a:rPr lang="es"/>
              <a:t>estímulo</a:t>
            </a:r>
            <a:r>
              <a:rPr lang="es"/>
              <a:t>, la planta recupera su posición inicial.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/>
              <a:t>Termonastias:</a:t>
            </a:r>
            <a:r>
              <a:rPr lang="es"/>
              <a:t> Son respuestas de orientación de la planta a la temperatura.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/>
              <a:t>Fotonastias: </a:t>
            </a:r>
            <a:r>
              <a:rPr lang="es"/>
              <a:t>Son respuestas de orientación de la planta a la luz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/>
              <a:t>Sismonastias: </a:t>
            </a:r>
            <a:r>
              <a:rPr lang="es"/>
              <a:t>Son respuestas de orientación de la planta a la presión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ACTIVIDAD EN EL SENDERO</a:t>
            </a:r>
            <a:endParaRPr b="1"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1153225"/>
            <a:ext cx="8520600" cy="52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s"/>
              <a:t>Resolver la siguiente tabla de observación y realizar una </a:t>
            </a:r>
            <a:r>
              <a:rPr lang="es"/>
              <a:t>hipótesis</a:t>
            </a:r>
            <a:r>
              <a:rPr lang="es"/>
              <a:t>.</a:t>
            </a:r>
            <a:endParaRPr/>
          </a:p>
        </p:txBody>
      </p:sp>
      <p:graphicFrame>
        <p:nvGraphicFramePr>
          <p:cNvPr id="118" name="Google Shape;118;p18"/>
          <p:cNvGraphicFramePr/>
          <p:nvPr/>
        </p:nvGraphicFramePr>
        <p:xfrm>
          <a:off x="952500" y="1809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{316B86B9-4E2D-491B-BF50-EC28D50326AD}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/>
                        <a:t>ESPECIE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"/>
                        <a:t>HIPÓTESIS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Guadua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Plantas  bajas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/>
                        <a:t>Grandes </a:t>
                      </a:r>
                      <a:r>
                        <a:rPr lang="es"/>
                        <a:t>árboles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