
<file path=[Content_Types].xml><?xml version="1.0" encoding="utf-8"?>
<Types xmlns="http://schemas.openxmlformats.org/package/2006/content-types">
  <Default ContentType="image/svg+xml" Extension="sv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10287000" cx="18288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Relationship Id="rId27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4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37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26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50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0.png"/><Relationship Id="rId27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30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39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37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41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37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832433">
            <a:off x="7269190" y="810496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1" y="0"/>
                </a:lnTo>
                <a:lnTo>
                  <a:pt x="988021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366073" y="86938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9" y="0"/>
                </a:lnTo>
                <a:lnTo>
                  <a:pt x="1375279" y="792661"/>
                </a:lnTo>
                <a:lnTo>
                  <a:pt x="0" y="79266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659058" y="5437448"/>
            <a:ext cx="3821135" cy="4373259"/>
          </a:xfrm>
          <a:custGeom>
            <a:avLst/>
            <a:gdLst/>
            <a:ahLst/>
            <a:cxnLst/>
            <a:rect l="l" t="t" r="r" b="b"/>
            <a:pathLst>
              <a:path w="3821135" h="4373259">
                <a:moveTo>
                  <a:pt x="0" y="0"/>
                </a:moveTo>
                <a:lnTo>
                  <a:pt x="3821135" y="0"/>
                </a:lnTo>
                <a:lnTo>
                  <a:pt x="3821135" y="4373259"/>
                </a:lnTo>
                <a:lnTo>
                  <a:pt x="0" y="437325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392322" y="1881387"/>
            <a:ext cx="18184702" cy="376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0800" dirty="0">
                <a:solidFill>
                  <a:srgbClr val="7030A0"/>
                </a:solidFill>
                <a:latin typeface="Bree Serif"/>
              </a:rPr>
              <a:t>Manual de </a:t>
            </a:r>
          </a:p>
          <a:p>
            <a:pPr algn="ctr">
              <a:lnSpc>
                <a:spcPts val="15119"/>
              </a:lnSpc>
            </a:pPr>
            <a:r>
              <a:rPr lang="en-US" sz="10800" dirty="0">
                <a:solidFill>
                  <a:srgbClr val="7030A0"/>
                </a:solidFill>
                <a:latin typeface="Bree Serif"/>
              </a:rPr>
              <a:t>L</a:t>
            </a:r>
            <a:r>
              <a:rPr lang="en-US" sz="10800" dirty="0" smtClean="0">
                <a:solidFill>
                  <a:srgbClr val="7030A0"/>
                </a:solidFill>
                <a:latin typeface="Bree Serif"/>
              </a:rPr>
              <a:t>ectores </a:t>
            </a:r>
            <a:r>
              <a:rPr lang="en-US" sz="10800" dirty="0">
                <a:solidFill>
                  <a:srgbClr val="7030A0"/>
                </a:solidFill>
                <a:latin typeface="Bree Serif"/>
              </a:rPr>
              <a:t>Competentes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144000" y="6802469"/>
            <a:ext cx="732761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C2E3D"/>
                </a:solidFill>
                <a:latin typeface="More Sugar Thin"/>
              </a:rPr>
              <a:t>Diana Garzón</a:t>
            </a:r>
          </a:p>
        </p:txBody>
      </p:sp>
      <p:sp>
        <p:nvSpPr>
          <p:cNvPr id="33" name="Freeform 33"/>
          <p:cNvSpPr/>
          <p:nvPr/>
        </p:nvSpPr>
        <p:spPr>
          <a:xfrm rot="-714928">
            <a:off x="8578160" y="6061860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531837" y="3971457"/>
            <a:ext cx="13905672" cy="4887959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3662399" cy="1325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59349" y="3318852"/>
            <a:ext cx="14778160" cy="5917495"/>
            <a:chOff x="0" y="0"/>
            <a:chExt cx="3892190" cy="155851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892190" cy="1558517"/>
            </a:xfrm>
            <a:custGeom>
              <a:avLst/>
              <a:gdLst/>
              <a:ahLst/>
              <a:cxnLst/>
              <a:rect l="l" t="t" r="r" b="b"/>
              <a:pathLst>
                <a:path w="3892190" h="1558517">
                  <a:moveTo>
                    <a:pt x="0" y="0"/>
                  </a:moveTo>
                  <a:lnTo>
                    <a:pt x="3892190" y="0"/>
                  </a:lnTo>
                  <a:lnTo>
                    <a:pt x="3892190" y="1558517"/>
                  </a:lnTo>
                  <a:lnTo>
                    <a:pt x="0" y="1558517"/>
                  </a:lnTo>
                  <a:close/>
                </a:path>
              </a:pathLst>
            </a:custGeom>
            <a:solidFill>
              <a:srgbClr val="FCF2D3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3892190" cy="1596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-2376565">
            <a:off x="967232" y="3170600"/>
            <a:ext cx="1891684" cy="488398"/>
          </a:xfrm>
          <a:custGeom>
            <a:avLst/>
            <a:gdLst/>
            <a:ahLst/>
            <a:cxnLst/>
            <a:rect l="l" t="t" r="r" b="b"/>
            <a:pathLst>
              <a:path w="1891684" h="488398">
                <a:moveTo>
                  <a:pt x="0" y="0"/>
                </a:moveTo>
                <a:lnTo>
                  <a:pt x="1891684" y="0"/>
                </a:lnTo>
                <a:lnTo>
                  <a:pt x="1891684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264837" flipH="1" flipV="1">
            <a:off x="15259443" y="2797739"/>
            <a:ext cx="1891684" cy="488398"/>
          </a:xfrm>
          <a:custGeom>
            <a:avLst/>
            <a:gdLst/>
            <a:ahLst/>
            <a:cxnLst/>
            <a:rect l="l" t="t" r="r" b="b"/>
            <a:pathLst>
              <a:path w="1891684" h="488398">
                <a:moveTo>
                  <a:pt x="1891684" y="488399"/>
                </a:moveTo>
                <a:lnTo>
                  <a:pt x="0" y="488399"/>
                </a:lnTo>
                <a:lnTo>
                  <a:pt x="0" y="0"/>
                </a:lnTo>
                <a:lnTo>
                  <a:pt x="1891684" y="0"/>
                </a:lnTo>
                <a:lnTo>
                  <a:pt x="1891684" y="488399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413862" y="585187"/>
            <a:ext cx="16029486" cy="261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F6E9C"/>
                </a:solidFill>
                <a:latin typeface="Bree Serif"/>
              </a:rPr>
              <a:t>Preguntas de lectura estructura </a:t>
            </a:r>
            <a:r>
              <a:rPr lang="en-US" sz="7500" dirty="0" err="1">
                <a:solidFill>
                  <a:srgbClr val="DF6E9C"/>
                </a:solidFill>
                <a:latin typeface="Bree Serif"/>
              </a:rPr>
              <a:t>procedimental</a:t>
            </a:r>
            <a:r>
              <a:rPr lang="en-US" sz="7500" dirty="0">
                <a:solidFill>
                  <a:srgbClr val="DF6E9C"/>
                </a:solidFill>
                <a:latin typeface="Bree Serif"/>
              </a:rPr>
              <a:t> </a:t>
            </a:r>
          </a:p>
        </p:txBody>
      </p:sp>
      <p:sp>
        <p:nvSpPr>
          <p:cNvPr id="32" name="Freeform 32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2531837" y="3811533"/>
            <a:ext cx="11120141" cy="638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endParaRPr dirty="0"/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1. ¿Qué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producto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final se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debe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alcanzar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?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2. ¿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Cuáles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son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los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insumos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que se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necesitan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para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alcanzar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el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producto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final?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3. ¿Qué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procesos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se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deben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seguir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para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alcanzar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el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producto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final?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3C2E3D"/>
              </a:solidFill>
              <a:latin typeface="Bree Serif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3C2E3D"/>
              </a:solidFill>
              <a:latin typeface="Bree Serif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3C2E3D"/>
              </a:solidFill>
              <a:latin typeface="Bree Serif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3C2E3D"/>
              </a:solidFill>
              <a:latin typeface="Bree Serif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2651586" y="5320288"/>
            <a:ext cx="4696663" cy="4138935"/>
          </a:xfrm>
          <a:custGeom>
            <a:avLst/>
            <a:gdLst/>
            <a:ahLst/>
            <a:cxnLst/>
            <a:rect l="l" t="t" r="r" b="b"/>
            <a:pathLst>
              <a:path w="4696663" h="4138935">
                <a:moveTo>
                  <a:pt x="0" y="0"/>
                </a:moveTo>
                <a:lnTo>
                  <a:pt x="4696663" y="0"/>
                </a:lnTo>
                <a:lnTo>
                  <a:pt x="4696663" y="4138935"/>
                </a:lnTo>
                <a:lnTo>
                  <a:pt x="0" y="413893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25326" y="1725878"/>
            <a:ext cx="10059508" cy="7044893"/>
            <a:chOff x="0" y="0"/>
            <a:chExt cx="1196207" cy="83773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96207" cy="837730"/>
            </a:xfrm>
            <a:custGeom>
              <a:avLst/>
              <a:gdLst/>
              <a:ahLst/>
              <a:cxnLst/>
              <a:rect l="l" t="t" r="r" b="b"/>
              <a:pathLst>
                <a:path w="1196207" h="837730">
                  <a:moveTo>
                    <a:pt x="0" y="0"/>
                  </a:moveTo>
                  <a:lnTo>
                    <a:pt x="1196207" y="0"/>
                  </a:lnTo>
                  <a:lnTo>
                    <a:pt x="1196207" y="837730"/>
                  </a:lnTo>
                  <a:lnTo>
                    <a:pt x="0" y="83773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96207" cy="875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9770429" y="3260664"/>
            <a:ext cx="5638919" cy="5138465"/>
          </a:xfrm>
          <a:custGeom>
            <a:avLst/>
            <a:gdLst/>
            <a:ahLst/>
            <a:cxnLst/>
            <a:rect l="l" t="t" r="r" b="b"/>
            <a:pathLst>
              <a:path w="5638919" h="5138465">
                <a:moveTo>
                  <a:pt x="0" y="0"/>
                </a:moveTo>
                <a:lnTo>
                  <a:pt x="5638919" y="0"/>
                </a:lnTo>
                <a:lnTo>
                  <a:pt x="5638919" y="5138464"/>
                </a:lnTo>
                <a:lnTo>
                  <a:pt x="0" y="513846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447488" y="1965059"/>
            <a:ext cx="8846454" cy="254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>
                <a:solidFill>
                  <a:srgbClr val="DF6E9C"/>
                </a:solidFill>
                <a:latin typeface="Bree Serif"/>
              </a:rPr>
              <a:t>Vacíos de información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369532" y="4532101"/>
            <a:ext cx="4934415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3C2E3D"/>
                </a:solidFill>
                <a:latin typeface="Bree Serif"/>
              </a:rPr>
              <a:t>A</a:t>
            </a:r>
            <a:r>
              <a:rPr lang="en-US" sz="6999" dirty="0" err="1" smtClean="0">
                <a:solidFill>
                  <a:srgbClr val="3C2E3D"/>
                </a:solidFill>
                <a:latin typeface="Bree Serif"/>
              </a:rPr>
              <a:t>lgo</a:t>
            </a:r>
            <a:r>
              <a:rPr lang="en-US" sz="6999" dirty="0" smtClean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6999" dirty="0">
                <a:solidFill>
                  <a:srgbClr val="3C2E3D"/>
                </a:solidFill>
                <a:latin typeface="Bree Serif"/>
              </a:rPr>
              <a:t>que no </a:t>
            </a:r>
            <a:r>
              <a:rPr lang="en-US" sz="6999" dirty="0" err="1">
                <a:solidFill>
                  <a:srgbClr val="3C2E3D"/>
                </a:solidFill>
                <a:latin typeface="Bree Serif"/>
              </a:rPr>
              <a:t>conoces</a:t>
            </a:r>
            <a:r>
              <a:rPr lang="en-US" sz="6999" dirty="0">
                <a:solidFill>
                  <a:srgbClr val="3C2E3D"/>
                </a:solidFill>
                <a:latin typeface="Bree Serif"/>
              </a:rPr>
              <a:t>.</a:t>
            </a:r>
          </a:p>
        </p:txBody>
      </p:sp>
      <p:sp>
        <p:nvSpPr>
          <p:cNvPr id="37" name="Freeform 37"/>
          <p:cNvSpPr/>
          <p:nvPr/>
        </p:nvSpPr>
        <p:spPr>
          <a:xfrm rot="-10530429">
            <a:off x="14783128" y="8528237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0" y="0"/>
                </a:lnTo>
                <a:lnTo>
                  <a:pt x="1252440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688756" y="7866735"/>
            <a:ext cx="2458952" cy="1605025"/>
          </a:xfrm>
          <a:custGeom>
            <a:avLst/>
            <a:gdLst/>
            <a:ahLst/>
            <a:cxnLst/>
            <a:rect l="l" t="t" r="r" b="b"/>
            <a:pathLst>
              <a:path w="2458952" h="1605025">
                <a:moveTo>
                  <a:pt x="0" y="0"/>
                </a:moveTo>
                <a:lnTo>
                  <a:pt x="2458952" y="0"/>
                </a:lnTo>
                <a:lnTo>
                  <a:pt x="2458952" y="1605025"/>
                </a:lnTo>
                <a:lnTo>
                  <a:pt x="0" y="16050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681398" y="6006764"/>
            <a:ext cx="4606602" cy="4749075"/>
          </a:xfrm>
          <a:custGeom>
            <a:avLst/>
            <a:gdLst/>
            <a:ahLst/>
            <a:cxnLst/>
            <a:rect l="l" t="t" r="r" b="b"/>
            <a:pathLst>
              <a:path w="4606602" h="4749075">
                <a:moveTo>
                  <a:pt x="0" y="0"/>
                </a:moveTo>
                <a:lnTo>
                  <a:pt x="4606602" y="0"/>
                </a:lnTo>
                <a:lnTo>
                  <a:pt x="4606602" y="4749075"/>
                </a:lnTo>
                <a:lnTo>
                  <a:pt x="0" y="474907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719225" y="515208"/>
            <a:ext cx="16089509" cy="419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>
                <a:solidFill>
                  <a:srgbClr val="DF6E9C"/>
                </a:solidFill>
                <a:latin typeface="Bree Serif"/>
              </a:rPr>
              <a:t>Situación Vital </a:t>
            </a:r>
          </a:p>
          <a:p>
            <a:pPr algn="l">
              <a:lnSpc>
                <a:spcPts val="16800"/>
              </a:lnSpc>
            </a:pPr>
            <a:endParaRPr lang="en-US" sz="12000">
              <a:solidFill>
                <a:srgbClr val="DF6E9C"/>
              </a:solidFill>
              <a:latin typeface="Bree Serif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477926" y="2762477"/>
            <a:ext cx="12579327" cy="602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 dirty="0" err="1">
                <a:solidFill>
                  <a:srgbClr val="3C2E3D"/>
                </a:solidFill>
                <a:latin typeface="Bree Serif"/>
              </a:rPr>
              <a:t>T</a:t>
            </a:r>
            <a:r>
              <a:rPr lang="en-US" sz="6699" smtClean="0">
                <a:solidFill>
                  <a:srgbClr val="3C2E3D"/>
                </a:solidFill>
                <a:latin typeface="Bree Serif"/>
              </a:rPr>
              <a:t>iene</a:t>
            </a:r>
            <a:r>
              <a:rPr lang="en-US" sz="6699" dirty="0" smtClean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6699" dirty="0">
                <a:solidFill>
                  <a:srgbClr val="3C2E3D"/>
                </a:solidFill>
                <a:latin typeface="Bree Serif"/>
              </a:rPr>
              <a:t>3 </a:t>
            </a:r>
            <a:r>
              <a:rPr lang="en-US" sz="6699" dirty="0" err="1">
                <a:solidFill>
                  <a:srgbClr val="3C2E3D"/>
                </a:solidFill>
                <a:latin typeface="Bree Serif"/>
              </a:rPr>
              <a:t>elementos</a:t>
            </a:r>
            <a:r>
              <a:rPr lang="en-US" sz="6699" dirty="0">
                <a:solidFill>
                  <a:srgbClr val="3C2E3D"/>
                </a:solidFill>
                <a:latin typeface="Bree Serif"/>
              </a:rPr>
              <a:t>, </a:t>
            </a:r>
            <a:r>
              <a:rPr lang="en-US" sz="6699" dirty="0" err="1">
                <a:solidFill>
                  <a:srgbClr val="3C2E3D"/>
                </a:solidFill>
                <a:latin typeface="Bree Serif"/>
              </a:rPr>
              <a:t>rol</a:t>
            </a:r>
            <a:r>
              <a:rPr lang="en-US" sz="6699" dirty="0">
                <a:solidFill>
                  <a:srgbClr val="3C2E3D"/>
                </a:solidFill>
                <a:latin typeface="Bree Serif"/>
              </a:rPr>
              <a:t> (</a:t>
            </a:r>
            <a:r>
              <a:rPr lang="en-US" sz="6699" dirty="0" err="1">
                <a:solidFill>
                  <a:srgbClr val="3C2E3D"/>
                </a:solidFill>
                <a:latin typeface="Bree Serif"/>
              </a:rPr>
              <a:t>Sujeto</a:t>
            </a:r>
            <a:r>
              <a:rPr lang="en-US" sz="6699" dirty="0">
                <a:solidFill>
                  <a:srgbClr val="3C2E3D"/>
                </a:solidFill>
                <a:latin typeface="Bree Serif"/>
              </a:rPr>
              <a:t>) </a:t>
            </a:r>
            <a:r>
              <a:rPr lang="en-US" sz="6699" dirty="0" err="1">
                <a:solidFill>
                  <a:srgbClr val="3C2E3D"/>
                </a:solidFill>
                <a:latin typeface="Bree Serif"/>
              </a:rPr>
              <a:t>necesidad</a:t>
            </a:r>
            <a:r>
              <a:rPr lang="en-US" sz="6699" dirty="0">
                <a:solidFill>
                  <a:srgbClr val="3C2E3D"/>
                </a:solidFill>
                <a:latin typeface="Bree Serif"/>
              </a:rPr>
              <a:t> (</a:t>
            </a:r>
            <a:r>
              <a:rPr lang="en-US" sz="6699" dirty="0" err="1">
                <a:solidFill>
                  <a:srgbClr val="3C2E3D"/>
                </a:solidFill>
                <a:latin typeface="Bree Serif"/>
              </a:rPr>
              <a:t>propósito</a:t>
            </a:r>
            <a:r>
              <a:rPr lang="en-US" sz="6699" dirty="0">
                <a:solidFill>
                  <a:srgbClr val="3C2E3D"/>
                </a:solidFill>
                <a:latin typeface="Bree Serif"/>
              </a:rPr>
              <a:t> de lectura) y </a:t>
            </a:r>
            <a:r>
              <a:rPr lang="en-US" sz="6699" dirty="0" err="1">
                <a:solidFill>
                  <a:srgbClr val="3C2E3D"/>
                </a:solidFill>
                <a:latin typeface="Bree Serif"/>
              </a:rPr>
              <a:t>contexto</a:t>
            </a:r>
            <a:r>
              <a:rPr lang="en-US" sz="6699" dirty="0">
                <a:solidFill>
                  <a:srgbClr val="3C2E3D"/>
                </a:solidFill>
                <a:latin typeface="Bree Serif"/>
              </a:rPr>
              <a:t> (</a:t>
            </a:r>
            <a:r>
              <a:rPr lang="en-US" sz="6699" dirty="0" err="1">
                <a:solidFill>
                  <a:srgbClr val="3C2E3D"/>
                </a:solidFill>
                <a:latin typeface="Bree Serif"/>
              </a:rPr>
              <a:t>por</a:t>
            </a:r>
            <a:r>
              <a:rPr lang="en-US" sz="6699" dirty="0">
                <a:solidFill>
                  <a:srgbClr val="3C2E3D"/>
                </a:solidFill>
                <a:latin typeface="Bree Serif"/>
              </a:rPr>
              <a:t> qué o para qué </a:t>
            </a:r>
            <a:r>
              <a:rPr lang="en-US" sz="6699" dirty="0" err="1">
                <a:solidFill>
                  <a:srgbClr val="3C2E3D"/>
                </a:solidFill>
                <a:latin typeface="Bree Serif"/>
              </a:rPr>
              <a:t>usará</a:t>
            </a:r>
            <a:r>
              <a:rPr lang="en-US" sz="6699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6699" dirty="0" err="1">
                <a:solidFill>
                  <a:srgbClr val="3C2E3D"/>
                </a:solidFill>
                <a:latin typeface="Bree Serif"/>
              </a:rPr>
              <a:t>esa</a:t>
            </a:r>
            <a:r>
              <a:rPr lang="en-US" sz="6699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6699" dirty="0" err="1">
                <a:solidFill>
                  <a:srgbClr val="3C2E3D"/>
                </a:solidFill>
                <a:latin typeface="Bree Serif"/>
              </a:rPr>
              <a:t>información</a:t>
            </a:r>
            <a:r>
              <a:rPr lang="en-US" sz="6699" dirty="0">
                <a:solidFill>
                  <a:srgbClr val="3C2E3D"/>
                </a:solidFill>
                <a:latin typeface="Bree Serif"/>
              </a:rPr>
              <a:t>)</a:t>
            </a:r>
          </a:p>
          <a:p>
            <a:pPr algn="l">
              <a:lnSpc>
                <a:spcPts val="9379"/>
              </a:lnSpc>
            </a:pPr>
            <a:endParaRPr lang="en-US" sz="6699" dirty="0">
              <a:solidFill>
                <a:srgbClr val="3C2E3D"/>
              </a:solidFill>
              <a:latin typeface="Bree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486400" y="3474720"/>
            <a:ext cx="7315200" cy="3337560"/>
          </a:xfrm>
          <a:custGeom>
            <a:avLst/>
            <a:gdLst/>
            <a:ahLst/>
            <a:cxnLst/>
            <a:rect l="l" t="t" r="r" b="b"/>
            <a:pathLst>
              <a:path w="7315200" h="3337560">
                <a:moveTo>
                  <a:pt x="0" y="0"/>
                </a:moveTo>
                <a:lnTo>
                  <a:pt x="7315200" y="0"/>
                </a:lnTo>
                <a:lnTo>
                  <a:pt x="7315200" y="3337560"/>
                </a:lnTo>
                <a:lnTo>
                  <a:pt x="0" y="33375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299190" y="2096821"/>
            <a:ext cx="1689620" cy="973835"/>
          </a:xfrm>
          <a:custGeom>
            <a:avLst/>
            <a:gdLst/>
            <a:ahLst/>
            <a:cxnLst/>
            <a:rect l="l" t="t" r="r" b="b"/>
            <a:pathLst>
              <a:path w="1689620" h="973835">
                <a:moveTo>
                  <a:pt x="0" y="0"/>
                </a:moveTo>
                <a:lnTo>
                  <a:pt x="1689620" y="0"/>
                </a:lnTo>
                <a:lnTo>
                  <a:pt x="1689620" y="973835"/>
                </a:lnTo>
                <a:lnTo>
                  <a:pt x="0" y="97383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820493" y="3947486"/>
            <a:ext cx="13328361" cy="270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53"/>
              </a:lnSpc>
            </a:pPr>
            <a:r>
              <a:rPr lang="en-US" sz="20353">
                <a:solidFill>
                  <a:srgbClr val="182C45"/>
                </a:solidFill>
                <a:latin typeface="Bree Serif"/>
              </a:rPr>
              <a:t>Thank you </a:t>
            </a:r>
          </a:p>
        </p:txBody>
      </p:sp>
      <p:sp>
        <p:nvSpPr>
          <p:cNvPr id="26" name="Freeform 26"/>
          <p:cNvSpPr/>
          <p:nvPr/>
        </p:nvSpPr>
        <p:spPr>
          <a:xfrm rot="-7967566">
            <a:off x="2287364" y="5419393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9138956">
            <a:off x="15394088" y="6079868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7972014">
            <a:off x="3697928" y="1051488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5" y="0"/>
                </a:lnTo>
                <a:lnTo>
                  <a:pt x="1108075" y="1092922"/>
                </a:lnTo>
                <a:lnTo>
                  <a:pt x="0" y="10929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0073941">
            <a:off x="12709349" y="8003960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10085071">
            <a:off x="4655764" y="8714021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1637702">
            <a:off x="13447605" y="-81175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2" y="0"/>
                </a:lnTo>
                <a:lnTo>
                  <a:pt x="2363782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412232" y="7962802"/>
            <a:ext cx="2458952" cy="1605025"/>
          </a:xfrm>
          <a:custGeom>
            <a:avLst/>
            <a:gdLst/>
            <a:ahLst/>
            <a:cxnLst/>
            <a:rect l="l" t="t" r="r" b="b"/>
            <a:pathLst>
              <a:path w="2458952" h="1605025">
                <a:moveTo>
                  <a:pt x="0" y="0"/>
                </a:moveTo>
                <a:lnTo>
                  <a:pt x="2458953" y="0"/>
                </a:lnTo>
                <a:lnTo>
                  <a:pt x="2458953" y="1605025"/>
                </a:lnTo>
                <a:lnTo>
                  <a:pt x="0" y="16050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566367">
            <a:off x="14776707" y="4115998"/>
            <a:ext cx="1898709" cy="1294574"/>
          </a:xfrm>
          <a:custGeom>
            <a:avLst/>
            <a:gdLst/>
            <a:ahLst/>
            <a:cxnLst/>
            <a:rect l="l" t="t" r="r" b="b"/>
            <a:pathLst>
              <a:path w="1898709" h="1294574">
                <a:moveTo>
                  <a:pt x="0" y="0"/>
                </a:moveTo>
                <a:lnTo>
                  <a:pt x="1898709" y="0"/>
                </a:lnTo>
                <a:lnTo>
                  <a:pt x="1898709" y="1294575"/>
                </a:lnTo>
                <a:lnTo>
                  <a:pt x="0" y="129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1724695">
            <a:off x="2602016" y="4420756"/>
            <a:ext cx="507127" cy="438896"/>
          </a:xfrm>
          <a:custGeom>
            <a:avLst/>
            <a:gdLst/>
            <a:ahLst/>
            <a:cxnLst/>
            <a:rect l="l" t="t" r="r" b="b"/>
            <a:pathLst>
              <a:path w="507127" h="438896">
                <a:moveTo>
                  <a:pt x="0" y="0"/>
                </a:moveTo>
                <a:lnTo>
                  <a:pt x="507127" y="0"/>
                </a:lnTo>
                <a:lnTo>
                  <a:pt x="507127" y="438896"/>
                </a:lnTo>
                <a:lnTo>
                  <a:pt x="0" y="4388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1724695">
            <a:off x="2602016" y="5652406"/>
            <a:ext cx="507127" cy="438896"/>
          </a:xfrm>
          <a:custGeom>
            <a:avLst/>
            <a:gdLst/>
            <a:ahLst/>
            <a:cxnLst/>
            <a:rect l="l" t="t" r="r" b="b"/>
            <a:pathLst>
              <a:path w="507127" h="438896">
                <a:moveTo>
                  <a:pt x="0" y="0"/>
                </a:moveTo>
                <a:lnTo>
                  <a:pt x="507127" y="0"/>
                </a:lnTo>
                <a:lnTo>
                  <a:pt x="507127" y="438896"/>
                </a:lnTo>
                <a:lnTo>
                  <a:pt x="0" y="4388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724695">
            <a:off x="2602016" y="6884056"/>
            <a:ext cx="507127" cy="438896"/>
          </a:xfrm>
          <a:custGeom>
            <a:avLst/>
            <a:gdLst/>
            <a:ahLst/>
            <a:cxnLst/>
            <a:rect l="l" t="t" r="r" b="b"/>
            <a:pathLst>
              <a:path w="507127" h="438896">
                <a:moveTo>
                  <a:pt x="0" y="0"/>
                </a:moveTo>
                <a:lnTo>
                  <a:pt x="507127" y="0"/>
                </a:lnTo>
                <a:lnTo>
                  <a:pt x="507127" y="438895"/>
                </a:lnTo>
                <a:lnTo>
                  <a:pt x="0" y="4388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3582293" y="6580156"/>
            <a:ext cx="3861054" cy="4114800"/>
          </a:xfrm>
          <a:custGeom>
            <a:avLst/>
            <a:gdLst/>
            <a:ahLst/>
            <a:cxnLst/>
            <a:rect l="l" t="t" r="r" b="b"/>
            <a:pathLst>
              <a:path w="3861054" h="4114800">
                <a:moveTo>
                  <a:pt x="0" y="0"/>
                </a:moveTo>
                <a:lnTo>
                  <a:pt x="3861054" y="0"/>
                </a:lnTo>
                <a:lnTo>
                  <a:pt x="38610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2176945" y="890556"/>
            <a:ext cx="15388479" cy="361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dirty="0">
                <a:solidFill>
                  <a:srgbClr val="DF6E9C"/>
                </a:solidFill>
                <a:latin typeface="Bree Serif"/>
              </a:rPr>
              <a:t>IDEA CONCEPTUAL</a:t>
            </a:r>
          </a:p>
          <a:p>
            <a:pPr algn="just">
              <a:lnSpc>
                <a:spcPts val="9379"/>
              </a:lnSpc>
            </a:pPr>
            <a:r>
              <a:rPr lang="en-US" sz="6699" dirty="0">
                <a:solidFill>
                  <a:srgbClr val="DF6E9C"/>
                </a:solidFill>
                <a:latin typeface="Bree Serif"/>
              </a:rPr>
              <a:t>¿En </a:t>
            </a:r>
            <a:r>
              <a:rPr lang="es-CO" sz="6699" dirty="0" smtClean="0">
                <a:solidFill>
                  <a:srgbClr val="DF6E9C"/>
                </a:solidFill>
                <a:latin typeface="Bree Serif"/>
              </a:rPr>
              <a:t>qué</a:t>
            </a:r>
            <a:r>
              <a:rPr lang="en-US" sz="6699" dirty="0" smtClean="0">
                <a:solidFill>
                  <a:srgbClr val="DF6E9C"/>
                </a:solidFill>
                <a:latin typeface="Bree Serif"/>
              </a:rPr>
              <a:t> </a:t>
            </a:r>
            <a:r>
              <a:rPr lang="en-US" sz="6699" dirty="0">
                <a:solidFill>
                  <a:srgbClr val="DF6E9C"/>
                </a:solidFill>
                <a:latin typeface="Bree Serif"/>
              </a:rPr>
              <a:t>textos encuentras </a:t>
            </a:r>
            <a:r>
              <a:rPr lang="es-CO" sz="6699" dirty="0" smtClean="0">
                <a:solidFill>
                  <a:srgbClr val="DF6E9C"/>
                </a:solidFill>
                <a:latin typeface="Bree Serif"/>
              </a:rPr>
              <a:t>estas</a:t>
            </a:r>
            <a:r>
              <a:rPr lang="en-US" sz="6699" dirty="0" smtClean="0">
                <a:solidFill>
                  <a:srgbClr val="DF6E9C"/>
                </a:solidFill>
                <a:latin typeface="Bree Serif"/>
              </a:rPr>
              <a:t> </a:t>
            </a:r>
            <a:r>
              <a:rPr lang="en-US" sz="6699" dirty="0">
                <a:solidFill>
                  <a:srgbClr val="DF6E9C"/>
                </a:solidFill>
                <a:latin typeface="Bree Serif"/>
              </a:rPr>
              <a:t>ideas?</a:t>
            </a:r>
          </a:p>
          <a:p>
            <a:pPr algn="just">
              <a:lnSpc>
                <a:spcPts val="9379"/>
              </a:lnSpc>
            </a:pPr>
            <a:endParaRPr lang="en-US" sz="6699" dirty="0">
              <a:solidFill>
                <a:srgbClr val="DF6E9C"/>
              </a:solidFill>
              <a:latin typeface="Bree Serif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183431" y="3994118"/>
            <a:ext cx="8457602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3C2E3D"/>
                </a:solidFill>
                <a:latin typeface="Bree Serif"/>
              </a:rPr>
              <a:t>Diccionarios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83431" y="5254911"/>
            <a:ext cx="14559813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3C2E3D"/>
                </a:solidFill>
                <a:latin typeface="Bree Serif"/>
              </a:rPr>
              <a:t>Enciclopedias físicas y virtuales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83431" y="6456582"/>
            <a:ext cx="14559813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3C2E3D"/>
                </a:solidFill>
                <a:latin typeface="Bree Serif"/>
              </a:rPr>
              <a:t>Documentos científicos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035162" y="1725878"/>
            <a:ext cx="12254575" cy="6930255"/>
            <a:chOff x="0" y="0"/>
            <a:chExt cx="1457229" cy="82409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7229" cy="824098"/>
            </a:xfrm>
            <a:custGeom>
              <a:avLst/>
              <a:gdLst/>
              <a:ahLst/>
              <a:cxnLst/>
              <a:rect l="l" t="t" r="r" b="b"/>
              <a:pathLst>
                <a:path w="1457229" h="824098">
                  <a:moveTo>
                    <a:pt x="0" y="0"/>
                  </a:moveTo>
                  <a:lnTo>
                    <a:pt x="1457229" y="0"/>
                  </a:lnTo>
                  <a:lnTo>
                    <a:pt x="1457229" y="824098"/>
                  </a:lnTo>
                  <a:lnTo>
                    <a:pt x="0" y="824098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457229" cy="862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586955" y="2279273"/>
            <a:ext cx="10917647" cy="258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>
                <a:solidFill>
                  <a:srgbClr val="7030A0"/>
                </a:solidFill>
                <a:latin typeface="Bree Serif"/>
              </a:rPr>
              <a:t>VERBOS PROPÓSITO DE </a:t>
            </a:r>
            <a:r>
              <a:rPr lang="en-US" sz="7400" dirty="0" smtClean="0">
                <a:solidFill>
                  <a:srgbClr val="7030A0"/>
                </a:solidFill>
                <a:latin typeface="Bree Serif"/>
              </a:rPr>
              <a:t>LECTURA</a:t>
            </a:r>
            <a:endParaRPr lang="en-US" sz="7400" dirty="0">
              <a:solidFill>
                <a:srgbClr val="7030A0"/>
              </a:solidFill>
              <a:latin typeface="Bree Serif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940789" y="5089295"/>
            <a:ext cx="12406421" cy="442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300">
                <a:solidFill>
                  <a:srgbClr val="3C2E3D"/>
                </a:solidFill>
                <a:latin typeface="Bree Serif"/>
              </a:rPr>
              <a:t>Describir, caracterizar, definir, conceptualizar, entre otros.</a:t>
            </a:r>
          </a:p>
          <a:p>
            <a:pPr algn="ctr">
              <a:lnSpc>
                <a:spcPts val="8819"/>
              </a:lnSpc>
            </a:pPr>
            <a:r>
              <a:rPr lang="en-US" sz="630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ctr">
              <a:lnSpc>
                <a:spcPts val="8819"/>
              </a:lnSpc>
            </a:pPr>
            <a:endParaRPr lang="en-US" sz="6300">
              <a:solidFill>
                <a:srgbClr val="3C2E3D"/>
              </a:solidFill>
              <a:latin typeface="Bree Serif"/>
            </a:endParaRPr>
          </a:p>
        </p:txBody>
      </p:sp>
      <p:sp>
        <p:nvSpPr>
          <p:cNvPr id="32" name="Freeform 32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999576">
            <a:off x="2805732" y="3846470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1292469">
            <a:off x="14079480" y="1067223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531837" y="3971457"/>
            <a:ext cx="13905672" cy="4887959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3662399" cy="1325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59349" y="3318852"/>
            <a:ext cx="14778160" cy="5917495"/>
            <a:chOff x="0" y="0"/>
            <a:chExt cx="3892190" cy="155851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892190" cy="1558517"/>
            </a:xfrm>
            <a:custGeom>
              <a:avLst/>
              <a:gdLst/>
              <a:ahLst/>
              <a:cxnLst/>
              <a:rect l="l" t="t" r="r" b="b"/>
              <a:pathLst>
                <a:path w="3892190" h="1558517">
                  <a:moveTo>
                    <a:pt x="0" y="0"/>
                  </a:moveTo>
                  <a:lnTo>
                    <a:pt x="3892190" y="0"/>
                  </a:lnTo>
                  <a:lnTo>
                    <a:pt x="3892190" y="1558517"/>
                  </a:lnTo>
                  <a:lnTo>
                    <a:pt x="0" y="1558517"/>
                  </a:lnTo>
                  <a:close/>
                </a:path>
              </a:pathLst>
            </a:custGeom>
            <a:solidFill>
              <a:srgbClr val="FCF2D3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3892190" cy="1596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-2376565">
            <a:off x="82858" y="3465775"/>
            <a:ext cx="1891684" cy="488398"/>
          </a:xfrm>
          <a:custGeom>
            <a:avLst/>
            <a:gdLst/>
            <a:ahLst/>
            <a:cxnLst/>
            <a:rect l="l" t="t" r="r" b="b"/>
            <a:pathLst>
              <a:path w="1891684" h="488398">
                <a:moveTo>
                  <a:pt x="0" y="0"/>
                </a:moveTo>
                <a:lnTo>
                  <a:pt x="1891684" y="0"/>
                </a:lnTo>
                <a:lnTo>
                  <a:pt x="1891684" y="488399"/>
                </a:lnTo>
                <a:lnTo>
                  <a:pt x="0" y="4883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264837" flipH="1" flipV="1">
            <a:off x="15259443" y="2797739"/>
            <a:ext cx="1891684" cy="488398"/>
          </a:xfrm>
          <a:custGeom>
            <a:avLst/>
            <a:gdLst/>
            <a:ahLst/>
            <a:cxnLst/>
            <a:rect l="l" t="t" r="r" b="b"/>
            <a:pathLst>
              <a:path w="1891684" h="488398">
                <a:moveTo>
                  <a:pt x="1891684" y="488399"/>
                </a:moveTo>
                <a:lnTo>
                  <a:pt x="0" y="488399"/>
                </a:lnTo>
                <a:lnTo>
                  <a:pt x="0" y="0"/>
                </a:lnTo>
                <a:lnTo>
                  <a:pt x="1891684" y="0"/>
                </a:lnTo>
                <a:lnTo>
                  <a:pt x="1891684" y="488399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2180863" y="547647"/>
            <a:ext cx="14628675" cy="261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F6E9C"/>
                </a:solidFill>
                <a:latin typeface="Bree Serif"/>
              </a:rPr>
              <a:t>Preguntas de lectura estructura conceptual </a:t>
            </a:r>
          </a:p>
        </p:txBody>
      </p:sp>
      <p:sp>
        <p:nvSpPr>
          <p:cNvPr id="32" name="Freeform 32"/>
          <p:cNvSpPr/>
          <p:nvPr/>
        </p:nvSpPr>
        <p:spPr>
          <a:xfrm rot="-5400000">
            <a:off x="12252769" y="806293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40"/>
                </a:lnTo>
                <a:lnTo>
                  <a:pt x="0" y="7390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913074" y="3561882"/>
            <a:ext cx="14327722" cy="744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1. ¿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Cuál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es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el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concepto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que se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quiere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definir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?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2. ¿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Cuál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es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la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clase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superior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más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cercana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a el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concepto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?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3. ¿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Cuáles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son las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características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de la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clase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superior?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4. ¿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Cuáles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son las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características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esenciales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del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concepto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?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5. ¿Qué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otros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conceptos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,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diferentes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del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concepto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central,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pertenecen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a la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clase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superior?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3C2E3D"/>
              </a:solidFill>
              <a:latin typeface="Bree Serif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3C2E3D"/>
              </a:solidFill>
              <a:latin typeface="Bree Serif"/>
            </a:endParaRPr>
          </a:p>
        </p:txBody>
      </p:sp>
      <p:sp>
        <p:nvSpPr>
          <p:cNvPr id="35" name="Freeform 35"/>
          <p:cNvSpPr/>
          <p:nvPr/>
        </p:nvSpPr>
        <p:spPr>
          <a:xfrm rot="-313495">
            <a:off x="12970161" y="3780358"/>
            <a:ext cx="3842088" cy="6553668"/>
          </a:xfrm>
          <a:custGeom>
            <a:avLst/>
            <a:gdLst/>
            <a:ahLst/>
            <a:cxnLst/>
            <a:rect l="l" t="t" r="r" b="b"/>
            <a:pathLst>
              <a:path w="3842088" h="6553668">
                <a:moveTo>
                  <a:pt x="0" y="0"/>
                </a:moveTo>
                <a:lnTo>
                  <a:pt x="3842087" y="0"/>
                </a:lnTo>
                <a:lnTo>
                  <a:pt x="3842087" y="6553668"/>
                </a:lnTo>
                <a:lnTo>
                  <a:pt x="0" y="655366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412232" y="7962802"/>
            <a:ext cx="2458952" cy="1605025"/>
          </a:xfrm>
          <a:custGeom>
            <a:avLst/>
            <a:gdLst/>
            <a:ahLst/>
            <a:cxnLst/>
            <a:rect l="l" t="t" r="r" b="b"/>
            <a:pathLst>
              <a:path w="2458952" h="1605025">
                <a:moveTo>
                  <a:pt x="0" y="0"/>
                </a:moveTo>
                <a:lnTo>
                  <a:pt x="2458953" y="0"/>
                </a:lnTo>
                <a:lnTo>
                  <a:pt x="2458953" y="1605025"/>
                </a:lnTo>
                <a:lnTo>
                  <a:pt x="0" y="16050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566367">
            <a:off x="11220201" y="3088633"/>
            <a:ext cx="2582597" cy="1760861"/>
          </a:xfrm>
          <a:custGeom>
            <a:avLst/>
            <a:gdLst/>
            <a:ahLst/>
            <a:cxnLst/>
            <a:rect l="l" t="t" r="r" b="b"/>
            <a:pathLst>
              <a:path w="2582597" h="1760861">
                <a:moveTo>
                  <a:pt x="0" y="0"/>
                </a:moveTo>
                <a:lnTo>
                  <a:pt x="2582597" y="0"/>
                </a:lnTo>
                <a:lnTo>
                  <a:pt x="2582597" y="1760861"/>
                </a:lnTo>
                <a:lnTo>
                  <a:pt x="0" y="17608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1724695">
            <a:off x="2602016" y="4420756"/>
            <a:ext cx="507127" cy="438896"/>
          </a:xfrm>
          <a:custGeom>
            <a:avLst/>
            <a:gdLst/>
            <a:ahLst/>
            <a:cxnLst/>
            <a:rect l="l" t="t" r="r" b="b"/>
            <a:pathLst>
              <a:path w="507127" h="438896">
                <a:moveTo>
                  <a:pt x="0" y="0"/>
                </a:moveTo>
                <a:lnTo>
                  <a:pt x="507127" y="0"/>
                </a:lnTo>
                <a:lnTo>
                  <a:pt x="507127" y="438896"/>
                </a:lnTo>
                <a:lnTo>
                  <a:pt x="0" y="4388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1724695">
            <a:off x="2602016" y="5652406"/>
            <a:ext cx="507127" cy="438896"/>
          </a:xfrm>
          <a:custGeom>
            <a:avLst/>
            <a:gdLst/>
            <a:ahLst/>
            <a:cxnLst/>
            <a:rect l="l" t="t" r="r" b="b"/>
            <a:pathLst>
              <a:path w="507127" h="438896">
                <a:moveTo>
                  <a:pt x="0" y="0"/>
                </a:moveTo>
                <a:lnTo>
                  <a:pt x="507127" y="0"/>
                </a:lnTo>
                <a:lnTo>
                  <a:pt x="507127" y="438896"/>
                </a:lnTo>
                <a:lnTo>
                  <a:pt x="0" y="4388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724695">
            <a:off x="2602016" y="6884056"/>
            <a:ext cx="507127" cy="438896"/>
          </a:xfrm>
          <a:custGeom>
            <a:avLst/>
            <a:gdLst/>
            <a:ahLst/>
            <a:cxnLst/>
            <a:rect l="l" t="t" r="r" b="b"/>
            <a:pathLst>
              <a:path w="507127" h="438896">
                <a:moveTo>
                  <a:pt x="0" y="0"/>
                </a:moveTo>
                <a:lnTo>
                  <a:pt x="507127" y="0"/>
                </a:lnTo>
                <a:lnTo>
                  <a:pt x="507127" y="438895"/>
                </a:lnTo>
                <a:lnTo>
                  <a:pt x="0" y="4388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511499" y="3619032"/>
            <a:ext cx="5270735" cy="6800948"/>
          </a:xfrm>
          <a:custGeom>
            <a:avLst/>
            <a:gdLst/>
            <a:ahLst/>
            <a:cxnLst/>
            <a:rect l="l" t="t" r="r" b="b"/>
            <a:pathLst>
              <a:path w="5270735" h="6800948">
                <a:moveTo>
                  <a:pt x="0" y="0"/>
                </a:moveTo>
                <a:lnTo>
                  <a:pt x="5270735" y="0"/>
                </a:lnTo>
                <a:lnTo>
                  <a:pt x="5270735" y="6800949"/>
                </a:lnTo>
                <a:lnTo>
                  <a:pt x="0" y="680094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2172373" y="790176"/>
            <a:ext cx="14624600" cy="482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dirty="0">
                <a:solidFill>
                  <a:srgbClr val="7030A0"/>
                </a:solidFill>
                <a:latin typeface="Bree Serif"/>
              </a:rPr>
              <a:t>IDEA ARGUMENTAL</a:t>
            </a:r>
          </a:p>
          <a:p>
            <a:pPr algn="just">
              <a:lnSpc>
                <a:spcPts val="9379"/>
              </a:lnSpc>
            </a:pPr>
            <a:r>
              <a:rPr lang="en-US" sz="6699" dirty="0">
                <a:solidFill>
                  <a:srgbClr val="DF6E9C"/>
                </a:solidFill>
                <a:latin typeface="Bree Serif"/>
              </a:rPr>
              <a:t>¿En qué textos encuentras estas ideas?</a:t>
            </a:r>
          </a:p>
          <a:p>
            <a:pPr algn="just">
              <a:lnSpc>
                <a:spcPts val="9379"/>
              </a:lnSpc>
            </a:pPr>
            <a:endParaRPr lang="en-US" sz="6699" dirty="0">
              <a:solidFill>
                <a:srgbClr val="DF6E9C"/>
              </a:solidFill>
              <a:latin typeface="Bree Serif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183431" y="3994118"/>
            <a:ext cx="8457602" cy="10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 dirty="0" smtClean="0">
                <a:solidFill>
                  <a:srgbClr val="3C2E3D"/>
                </a:solidFill>
                <a:latin typeface="Bree Serif"/>
              </a:rPr>
              <a:t>E</a:t>
            </a:r>
            <a:r>
              <a:rPr lang="en-US" sz="6699" dirty="0" smtClean="0">
                <a:solidFill>
                  <a:srgbClr val="3C2E3D"/>
                </a:solidFill>
                <a:latin typeface="Bree Serif"/>
              </a:rPr>
              <a:t>ntrevistas y ensayos </a:t>
            </a:r>
            <a:endParaRPr lang="en-US" sz="6699" dirty="0">
              <a:solidFill>
                <a:srgbClr val="3C2E3D"/>
              </a:solidFill>
              <a:latin typeface="Bree Serif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183431" y="6456582"/>
            <a:ext cx="14559813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3C2E3D"/>
                </a:solidFill>
                <a:latin typeface="Bree Serif"/>
              </a:rPr>
              <a:t>Discursos 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299997" y="5225350"/>
            <a:ext cx="10098249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3C2E3D"/>
                </a:solidFill>
                <a:latin typeface="Bree Serif"/>
              </a:rPr>
              <a:t>Artículos de investigación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035162" y="1725878"/>
            <a:ext cx="12254575" cy="6930255"/>
            <a:chOff x="0" y="0"/>
            <a:chExt cx="1457229" cy="82409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7229" cy="824098"/>
            </a:xfrm>
            <a:custGeom>
              <a:avLst/>
              <a:gdLst/>
              <a:ahLst/>
              <a:cxnLst/>
              <a:rect l="l" t="t" r="r" b="b"/>
              <a:pathLst>
                <a:path w="1457229" h="824098">
                  <a:moveTo>
                    <a:pt x="0" y="0"/>
                  </a:moveTo>
                  <a:lnTo>
                    <a:pt x="1457229" y="0"/>
                  </a:lnTo>
                  <a:lnTo>
                    <a:pt x="1457229" y="824098"/>
                  </a:lnTo>
                  <a:lnTo>
                    <a:pt x="0" y="824098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457229" cy="862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3448653" y="2396295"/>
            <a:ext cx="10917647" cy="258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>
                <a:solidFill>
                  <a:srgbClr val="7030A0"/>
                </a:solidFill>
                <a:latin typeface="Bree Serif"/>
              </a:rPr>
              <a:t>VERBOS PROPÓSITO DE </a:t>
            </a:r>
            <a:r>
              <a:rPr lang="en-US" sz="7400" dirty="0" smtClean="0">
                <a:solidFill>
                  <a:srgbClr val="7030A0"/>
                </a:solidFill>
                <a:latin typeface="Bree Serif"/>
              </a:rPr>
              <a:t>LECTURA</a:t>
            </a:r>
            <a:endParaRPr lang="en-US" sz="7400" dirty="0">
              <a:solidFill>
                <a:srgbClr val="7030A0"/>
              </a:solidFill>
              <a:latin typeface="Bree Serif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924654" y="5447638"/>
            <a:ext cx="12406421" cy="590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5600" dirty="0" err="1">
                <a:solidFill>
                  <a:srgbClr val="3C2E3D"/>
                </a:solidFill>
                <a:latin typeface="Bree Serif"/>
              </a:rPr>
              <a:t>Argumentar</a:t>
            </a:r>
            <a:r>
              <a:rPr lang="en-US" sz="5600" dirty="0">
                <a:solidFill>
                  <a:srgbClr val="3C2E3D"/>
                </a:solidFill>
                <a:latin typeface="Bree Serif"/>
              </a:rPr>
              <a:t>, defender, </a:t>
            </a:r>
            <a:r>
              <a:rPr lang="en-US" sz="5600" dirty="0" err="1">
                <a:solidFill>
                  <a:srgbClr val="3C2E3D"/>
                </a:solidFill>
                <a:latin typeface="Bree Serif"/>
              </a:rPr>
              <a:t>demostrar</a:t>
            </a:r>
            <a:r>
              <a:rPr lang="en-US" sz="5600" dirty="0">
                <a:solidFill>
                  <a:srgbClr val="3C2E3D"/>
                </a:solidFill>
                <a:latin typeface="Bree Serif"/>
              </a:rPr>
              <a:t> o </a:t>
            </a:r>
            <a:r>
              <a:rPr lang="en-US" sz="5600" dirty="0" err="1">
                <a:solidFill>
                  <a:srgbClr val="3C2E3D"/>
                </a:solidFill>
                <a:latin typeface="Bree Serif"/>
              </a:rPr>
              <a:t>concluir</a:t>
            </a:r>
            <a:r>
              <a:rPr lang="en-US" sz="5600" dirty="0">
                <a:solidFill>
                  <a:srgbClr val="3C2E3D"/>
                </a:solidFill>
                <a:latin typeface="Bree Serif"/>
              </a:rPr>
              <a:t>.</a:t>
            </a:r>
          </a:p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ctr">
              <a:lnSpc>
                <a:spcPts val="7840"/>
              </a:lnSpc>
            </a:pPr>
            <a:endParaRPr lang="en-US" sz="5600" dirty="0">
              <a:solidFill>
                <a:srgbClr val="3C2E3D"/>
              </a:solidFill>
              <a:latin typeface="Bree Serif"/>
            </a:endParaRPr>
          </a:p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ctr">
              <a:lnSpc>
                <a:spcPts val="7840"/>
              </a:lnSpc>
            </a:pPr>
            <a:endParaRPr lang="en-US" sz="5600" dirty="0">
              <a:solidFill>
                <a:srgbClr val="3C2E3D"/>
              </a:solidFill>
              <a:latin typeface="Bree Serif"/>
            </a:endParaRPr>
          </a:p>
        </p:txBody>
      </p:sp>
      <p:sp>
        <p:nvSpPr>
          <p:cNvPr id="32" name="Freeform 32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999576">
            <a:off x="1640550" y="3985373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3" y="0"/>
                </a:lnTo>
                <a:lnTo>
                  <a:pt x="951463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1292469">
            <a:off x="14079480" y="1067223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531837" y="3971457"/>
            <a:ext cx="13905672" cy="4887959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3662399" cy="1325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59349" y="3318852"/>
            <a:ext cx="14778160" cy="5917495"/>
            <a:chOff x="0" y="0"/>
            <a:chExt cx="3892190" cy="155851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892190" cy="1558517"/>
            </a:xfrm>
            <a:custGeom>
              <a:avLst/>
              <a:gdLst/>
              <a:ahLst/>
              <a:cxnLst/>
              <a:rect l="l" t="t" r="r" b="b"/>
              <a:pathLst>
                <a:path w="3892190" h="1558517">
                  <a:moveTo>
                    <a:pt x="0" y="0"/>
                  </a:moveTo>
                  <a:lnTo>
                    <a:pt x="3892190" y="0"/>
                  </a:lnTo>
                  <a:lnTo>
                    <a:pt x="3892190" y="1558517"/>
                  </a:lnTo>
                  <a:lnTo>
                    <a:pt x="0" y="1558517"/>
                  </a:lnTo>
                  <a:close/>
                </a:path>
              </a:pathLst>
            </a:custGeom>
            <a:solidFill>
              <a:srgbClr val="FCF2D3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3892190" cy="1596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-2376565">
            <a:off x="967232" y="3170600"/>
            <a:ext cx="1891684" cy="488398"/>
          </a:xfrm>
          <a:custGeom>
            <a:avLst/>
            <a:gdLst/>
            <a:ahLst/>
            <a:cxnLst/>
            <a:rect l="l" t="t" r="r" b="b"/>
            <a:pathLst>
              <a:path w="1891684" h="488398">
                <a:moveTo>
                  <a:pt x="0" y="0"/>
                </a:moveTo>
                <a:lnTo>
                  <a:pt x="1891684" y="0"/>
                </a:lnTo>
                <a:lnTo>
                  <a:pt x="1891684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264837" flipH="1" flipV="1">
            <a:off x="15259443" y="2797739"/>
            <a:ext cx="1891684" cy="488398"/>
          </a:xfrm>
          <a:custGeom>
            <a:avLst/>
            <a:gdLst/>
            <a:ahLst/>
            <a:cxnLst/>
            <a:rect l="l" t="t" r="r" b="b"/>
            <a:pathLst>
              <a:path w="1891684" h="488398">
                <a:moveTo>
                  <a:pt x="1891684" y="488399"/>
                </a:moveTo>
                <a:lnTo>
                  <a:pt x="0" y="488399"/>
                </a:lnTo>
                <a:lnTo>
                  <a:pt x="0" y="0"/>
                </a:lnTo>
                <a:lnTo>
                  <a:pt x="1891684" y="0"/>
                </a:lnTo>
                <a:lnTo>
                  <a:pt x="1891684" y="488399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3659325" y="451291"/>
            <a:ext cx="11009977" cy="261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F6E9C"/>
                </a:solidFill>
                <a:latin typeface="Bree Serif"/>
              </a:rPr>
              <a:t>Preguntas de lectura estructura </a:t>
            </a:r>
            <a:r>
              <a:rPr lang="en-US" sz="7500" dirty="0" err="1">
                <a:solidFill>
                  <a:srgbClr val="DF6E9C"/>
                </a:solidFill>
                <a:latin typeface="Bree Serif"/>
              </a:rPr>
              <a:t>Argumental</a:t>
            </a:r>
            <a:r>
              <a:rPr lang="en-US" sz="7500" dirty="0">
                <a:solidFill>
                  <a:srgbClr val="DF6E9C"/>
                </a:solidFill>
                <a:latin typeface="Bree Serif"/>
              </a:rPr>
              <a:t> </a:t>
            </a:r>
          </a:p>
        </p:txBody>
      </p:sp>
      <p:sp>
        <p:nvSpPr>
          <p:cNvPr id="32" name="Freeform 32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3709997" y="4977388"/>
            <a:ext cx="2579841" cy="4078800"/>
          </a:xfrm>
          <a:custGeom>
            <a:avLst/>
            <a:gdLst/>
            <a:ahLst/>
            <a:cxnLst/>
            <a:rect l="l" t="t" r="r" b="b"/>
            <a:pathLst>
              <a:path w="2579841" h="4078800">
                <a:moveTo>
                  <a:pt x="0" y="0"/>
                </a:moveTo>
                <a:lnTo>
                  <a:pt x="2579841" y="0"/>
                </a:lnTo>
                <a:lnTo>
                  <a:pt x="2579841" y="4078801"/>
                </a:lnTo>
                <a:lnTo>
                  <a:pt x="0" y="407880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320812" y="3676182"/>
            <a:ext cx="14327722" cy="638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endParaRPr dirty="0"/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1. ¿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Cuál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es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la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tesis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o idea que se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defiende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?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2. ¿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Cuáles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son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los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argumentos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que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sustentan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la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tesis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?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3. ¿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Cuáles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son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los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argumentos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que van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en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contra de la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tesis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?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4. ¿A qué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conclusión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se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llega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al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afirmar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 la </a:t>
            </a:r>
            <a:r>
              <a:rPr lang="en-US" sz="3000" dirty="0" err="1">
                <a:solidFill>
                  <a:srgbClr val="3C2E3D"/>
                </a:solidFill>
                <a:latin typeface="Bree Serif"/>
              </a:rPr>
              <a:t>tesis</a:t>
            </a:r>
            <a:r>
              <a:rPr lang="en-US" sz="3000" dirty="0">
                <a:solidFill>
                  <a:srgbClr val="3C2E3D"/>
                </a:solidFill>
                <a:latin typeface="Bree Serif"/>
              </a:rPr>
              <a:t>?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3C2E3D"/>
              </a:solidFill>
              <a:latin typeface="Bree Serif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3C2E3D"/>
              </a:solidFill>
              <a:latin typeface="Bree Serif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3C2E3D"/>
              </a:solidFill>
              <a:latin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688756" y="7866735"/>
            <a:ext cx="2458952" cy="1605025"/>
          </a:xfrm>
          <a:custGeom>
            <a:avLst/>
            <a:gdLst/>
            <a:ahLst/>
            <a:cxnLst/>
            <a:rect l="l" t="t" r="r" b="b"/>
            <a:pathLst>
              <a:path w="2458952" h="1605025">
                <a:moveTo>
                  <a:pt x="0" y="0"/>
                </a:moveTo>
                <a:lnTo>
                  <a:pt x="2458952" y="0"/>
                </a:lnTo>
                <a:lnTo>
                  <a:pt x="2458952" y="1605025"/>
                </a:lnTo>
                <a:lnTo>
                  <a:pt x="0" y="16050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724695">
            <a:off x="2602016" y="4420756"/>
            <a:ext cx="507127" cy="438896"/>
          </a:xfrm>
          <a:custGeom>
            <a:avLst/>
            <a:gdLst/>
            <a:ahLst/>
            <a:cxnLst/>
            <a:rect l="l" t="t" r="r" b="b"/>
            <a:pathLst>
              <a:path w="507127" h="438896">
                <a:moveTo>
                  <a:pt x="0" y="0"/>
                </a:moveTo>
                <a:lnTo>
                  <a:pt x="507127" y="0"/>
                </a:lnTo>
                <a:lnTo>
                  <a:pt x="507127" y="438896"/>
                </a:lnTo>
                <a:lnTo>
                  <a:pt x="0" y="43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1724695">
            <a:off x="2602016" y="5652406"/>
            <a:ext cx="507127" cy="438896"/>
          </a:xfrm>
          <a:custGeom>
            <a:avLst/>
            <a:gdLst/>
            <a:ahLst/>
            <a:cxnLst/>
            <a:rect l="l" t="t" r="r" b="b"/>
            <a:pathLst>
              <a:path w="507127" h="438896">
                <a:moveTo>
                  <a:pt x="0" y="0"/>
                </a:moveTo>
                <a:lnTo>
                  <a:pt x="507127" y="0"/>
                </a:lnTo>
                <a:lnTo>
                  <a:pt x="507127" y="438896"/>
                </a:lnTo>
                <a:lnTo>
                  <a:pt x="0" y="43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1724695">
            <a:off x="2602016" y="6884056"/>
            <a:ext cx="507127" cy="438896"/>
          </a:xfrm>
          <a:custGeom>
            <a:avLst/>
            <a:gdLst/>
            <a:ahLst/>
            <a:cxnLst/>
            <a:rect l="l" t="t" r="r" b="b"/>
            <a:pathLst>
              <a:path w="507127" h="438896">
                <a:moveTo>
                  <a:pt x="0" y="0"/>
                </a:moveTo>
                <a:lnTo>
                  <a:pt x="507127" y="0"/>
                </a:lnTo>
                <a:lnTo>
                  <a:pt x="507127" y="438895"/>
                </a:lnTo>
                <a:lnTo>
                  <a:pt x="0" y="4388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891356" y="3754383"/>
            <a:ext cx="7851889" cy="6163733"/>
          </a:xfrm>
          <a:custGeom>
            <a:avLst/>
            <a:gdLst/>
            <a:ahLst/>
            <a:cxnLst/>
            <a:rect l="l" t="t" r="r" b="b"/>
            <a:pathLst>
              <a:path w="7851889" h="6163733">
                <a:moveTo>
                  <a:pt x="0" y="0"/>
                </a:moveTo>
                <a:lnTo>
                  <a:pt x="7851888" y="0"/>
                </a:lnTo>
                <a:lnTo>
                  <a:pt x="7851888" y="6163733"/>
                </a:lnTo>
                <a:lnTo>
                  <a:pt x="0" y="616373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198491" y="1139544"/>
            <a:ext cx="16089509" cy="361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dirty="0">
                <a:solidFill>
                  <a:srgbClr val="DF6E9C"/>
                </a:solidFill>
                <a:latin typeface="Bree Serif"/>
              </a:rPr>
              <a:t>IDEA PROCEDIMENTAL </a:t>
            </a:r>
          </a:p>
          <a:p>
            <a:pPr algn="l">
              <a:lnSpc>
                <a:spcPts val="9379"/>
              </a:lnSpc>
            </a:pPr>
            <a:r>
              <a:rPr lang="en-US" sz="6699" dirty="0">
                <a:solidFill>
                  <a:srgbClr val="DF6E9C"/>
                </a:solidFill>
                <a:latin typeface="Bree Serif"/>
              </a:rPr>
              <a:t>¿En qué textos encuentras estas ideas?</a:t>
            </a:r>
          </a:p>
          <a:p>
            <a:pPr algn="l">
              <a:lnSpc>
                <a:spcPts val="9379"/>
              </a:lnSpc>
            </a:pPr>
            <a:endParaRPr lang="en-US" sz="6699" dirty="0">
              <a:solidFill>
                <a:srgbClr val="DF6E9C"/>
              </a:solidFill>
              <a:latin typeface="Bree Serif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296503" y="4022588"/>
            <a:ext cx="9587090" cy="233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3C2E3D"/>
                </a:solidFill>
                <a:latin typeface="Bree Serif"/>
              </a:rPr>
              <a:t>Manuales, Instructivos</a:t>
            </a:r>
          </a:p>
          <a:p>
            <a:pPr algn="l">
              <a:lnSpc>
                <a:spcPts val="9379"/>
              </a:lnSpc>
            </a:pPr>
            <a:endParaRPr lang="en-US" sz="6699">
              <a:solidFill>
                <a:srgbClr val="3C2E3D"/>
              </a:solidFill>
              <a:latin typeface="Bree Serif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183431" y="5312764"/>
            <a:ext cx="14559813" cy="233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3C2E3D"/>
                </a:solidFill>
                <a:latin typeface="Bree Serif"/>
              </a:rPr>
              <a:t>Recetarios, Guías</a:t>
            </a:r>
          </a:p>
          <a:p>
            <a:pPr algn="l">
              <a:lnSpc>
                <a:spcPts val="9379"/>
              </a:lnSpc>
            </a:pPr>
            <a:endParaRPr lang="en-US" sz="6699">
              <a:solidFill>
                <a:srgbClr val="3C2E3D"/>
              </a:solidFill>
              <a:latin typeface="Bree Serif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183431" y="6456582"/>
            <a:ext cx="14559813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3C2E3D"/>
                </a:solidFill>
                <a:latin typeface="Bree Serif"/>
              </a:rPr>
              <a:t>video Tutoriales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035162" y="1725878"/>
            <a:ext cx="12254575" cy="6930255"/>
            <a:chOff x="0" y="0"/>
            <a:chExt cx="1457229" cy="82409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7229" cy="824098"/>
            </a:xfrm>
            <a:custGeom>
              <a:avLst/>
              <a:gdLst/>
              <a:ahLst/>
              <a:cxnLst/>
              <a:rect l="l" t="t" r="r" b="b"/>
              <a:pathLst>
                <a:path w="1457229" h="824098">
                  <a:moveTo>
                    <a:pt x="0" y="0"/>
                  </a:moveTo>
                  <a:lnTo>
                    <a:pt x="1457229" y="0"/>
                  </a:lnTo>
                  <a:lnTo>
                    <a:pt x="1457229" y="824098"/>
                  </a:lnTo>
                  <a:lnTo>
                    <a:pt x="0" y="824098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457229" cy="862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3583964" y="2279273"/>
            <a:ext cx="10917647" cy="2549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>
                <a:solidFill>
                  <a:srgbClr val="7030A0"/>
                </a:solidFill>
                <a:latin typeface="Bree Serif"/>
              </a:rPr>
              <a:t>VERBOS PROPÓSITO DE </a:t>
            </a:r>
            <a:r>
              <a:rPr lang="en-US" sz="7400" dirty="0" smtClean="0">
                <a:solidFill>
                  <a:srgbClr val="7030A0"/>
                </a:solidFill>
                <a:latin typeface="Bree Serif"/>
              </a:rPr>
              <a:t>LECTURA</a:t>
            </a:r>
            <a:endParaRPr lang="en-US" sz="7400" dirty="0">
              <a:solidFill>
                <a:srgbClr val="7030A0"/>
              </a:solidFill>
              <a:latin typeface="Bree Serif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549865" y="4657933"/>
            <a:ext cx="11188270" cy="650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endParaRPr/>
          </a:p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3C2E3D"/>
                </a:solidFill>
                <a:latin typeface="Bree Serif"/>
              </a:rPr>
              <a:t> Elaborar, Identificar los pasos, Describir los procesos, Construir</a:t>
            </a:r>
          </a:p>
          <a:p>
            <a:pPr algn="ctr">
              <a:lnSpc>
                <a:spcPts val="7420"/>
              </a:lnSpc>
            </a:pPr>
            <a:endParaRPr lang="en-US" sz="5300">
              <a:solidFill>
                <a:srgbClr val="3C2E3D"/>
              </a:solidFill>
              <a:latin typeface="Bree Serif"/>
            </a:endParaRPr>
          </a:p>
          <a:p>
            <a:pPr algn="ctr">
              <a:lnSpc>
                <a:spcPts val="7420"/>
              </a:lnSpc>
            </a:pPr>
            <a:endParaRPr lang="en-US" sz="5300">
              <a:solidFill>
                <a:srgbClr val="3C2E3D"/>
              </a:solidFill>
              <a:latin typeface="Bree Serif"/>
            </a:endParaRPr>
          </a:p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3C2E3D"/>
                </a:solidFill>
                <a:latin typeface="Bree Serif"/>
              </a:rPr>
              <a:t> </a:t>
            </a:r>
          </a:p>
          <a:p>
            <a:pPr algn="ctr">
              <a:lnSpc>
                <a:spcPts val="7420"/>
              </a:lnSpc>
            </a:pPr>
            <a:endParaRPr lang="en-US" sz="5300">
              <a:solidFill>
                <a:srgbClr val="3C2E3D"/>
              </a:solidFill>
              <a:latin typeface="Bree Serif"/>
            </a:endParaRPr>
          </a:p>
        </p:txBody>
      </p:sp>
      <p:sp>
        <p:nvSpPr>
          <p:cNvPr id="32" name="Freeform 32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999576">
            <a:off x="2011165" y="4057599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1292469">
            <a:off x="14079480" y="1067223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