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5" r:id="rId4"/>
    <p:sldId id="276" r:id="rId5"/>
    <p:sldId id="259" r:id="rId6"/>
    <p:sldId id="277" r:id="rId7"/>
    <p:sldId id="260" r:id="rId8"/>
    <p:sldId id="261" r:id="rId9"/>
    <p:sldId id="262" r:id="rId10"/>
    <p:sldId id="263" r:id="rId11"/>
    <p:sldId id="265" r:id="rId12"/>
    <p:sldId id="266" r:id="rId13"/>
    <p:sldId id="267" r:id="rId14"/>
    <p:sldId id="268" r:id="rId15"/>
    <p:sldId id="278" r:id="rId16"/>
    <p:sldId id="280" r:id="rId17"/>
    <p:sldId id="270" r:id="rId18"/>
    <p:sldId id="271" r:id="rId19"/>
    <p:sldId id="281" r:id="rId20"/>
    <p:sldId id="28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75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5088" y="34290"/>
            <a:ext cx="12191695" cy="6858000"/>
          </a:xfrm>
          <a:prstGeom prst="rect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713232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rPr dirty="0"/>
              <a:t>TRIGONOMETRÍA QUE TRANSFORMA EL ESPACIO</a:t>
            </a:r>
          </a:p>
          <a:p>
            <a:pPr>
              <a:defRPr sz="1800">
                <a:solidFill>
                  <a:srgbClr val="DCE6F2"/>
                </a:solidFill>
              </a:defRPr>
            </a:pPr>
            <a:r>
              <a:rPr dirty="0" err="1"/>
              <a:t>Medimos</a:t>
            </a:r>
            <a:r>
              <a:rPr dirty="0"/>
              <a:t> • </a:t>
            </a:r>
            <a:r>
              <a:rPr dirty="0" err="1"/>
              <a:t>calculamos</a:t>
            </a:r>
            <a:r>
              <a:rPr dirty="0"/>
              <a:t> • </a:t>
            </a:r>
            <a:r>
              <a:rPr dirty="0" err="1"/>
              <a:t>proponemos</a:t>
            </a:r>
            <a:r>
              <a:rPr dirty="0"/>
              <a:t> </a:t>
            </a:r>
            <a:r>
              <a:rPr dirty="0" err="1"/>
              <a:t>espacios</a:t>
            </a:r>
            <a:r>
              <a:rPr dirty="0"/>
              <a:t> </a:t>
            </a:r>
            <a:r>
              <a:rPr dirty="0" err="1"/>
              <a:t>más</a:t>
            </a:r>
            <a:r>
              <a:rPr dirty="0"/>
              <a:t> </a:t>
            </a:r>
            <a:r>
              <a:rPr dirty="0" err="1"/>
              <a:t>accesibles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28624" y="2577465"/>
            <a:ext cx="6155055" cy="2556510"/>
          </a:xfrm>
          <a:prstGeom prst="roundRect">
            <a:avLst/>
          </a:prstGeom>
          <a:solidFill>
            <a:srgbClr val="254674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lang="es-ES" dirty="0">
                <a:solidFill>
                  <a:schemeClr val="bg1"/>
                </a:solidFill>
                <a:latin typeface="Arial Black" panose="020B0A04020102020204" pitchFamily="34" charset="0"/>
              </a:rPr>
              <a:t>Propósito</a:t>
            </a:r>
          </a:p>
          <a:p>
            <a:pPr algn="ctr">
              <a:defRPr sz="1600" b="1">
                <a:solidFill>
                  <a:srgbClr val="FFFFFF"/>
                </a:solidFill>
              </a:defRPr>
            </a:pPr>
            <a:endParaRPr lang="es-ES" b="1" i="1" dirty="0">
              <a:solidFill>
                <a:schemeClr val="bg1"/>
              </a:solidFill>
              <a:effectLst/>
              <a:latin typeface="Arial Black" panose="020B0A04020102020204" pitchFamily="34" charset="0"/>
            </a:endParaRPr>
          </a:p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lang="es-ES" b="1" i="1" dirty="0">
                <a:solidFill>
                  <a:schemeClr val="bg1"/>
                </a:solidFill>
                <a:effectLst/>
                <a:latin typeface="Google Sans Text"/>
              </a:rPr>
              <a:t>Comprender en diversos el calculo distancias, alturas o pendientes (por ejemplo, accesibilidad para personas con movilidad reducida) aplicando herramientas de la trigonometría (distancias, ángulos, alturas o pendientes)</a:t>
            </a:r>
            <a:endParaRPr b="1" i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949440" y="1885950"/>
            <a:ext cx="4297680" cy="4114800"/>
          </a:xfrm>
          <a:prstGeom prst="roundRect">
            <a:avLst/>
          </a:prstGeom>
          <a:solidFill>
            <a:srgbClr val="E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0" y="2807971"/>
            <a:ext cx="3931920" cy="1746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800">
                <a:solidFill>
                  <a:srgbClr val="18345C"/>
                </a:solidFill>
                <a:latin typeface="Aptos"/>
              </a:defRPr>
            </a:pPr>
            <a:r>
              <a:rPr i="1" dirty="0">
                <a:latin typeface="Google Sans Text"/>
              </a:rPr>
              <a:t>• 1. </a:t>
            </a:r>
            <a:r>
              <a:rPr lang="es-ES" i="1" dirty="0">
                <a:latin typeface="Google Sans Text"/>
              </a:rPr>
              <a:t>Observar</a:t>
            </a:r>
            <a:r>
              <a:rPr i="1" dirty="0">
                <a:latin typeface="Google Sans Text"/>
              </a:rPr>
              <a:t> un </a:t>
            </a:r>
            <a:r>
              <a:rPr i="1" dirty="0" err="1">
                <a:latin typeface="Google Sans Text"/>
              </a:rPr>
              <a:t>plano</a:t>
            </a:r>
            <a:r>
              <a:rPr i="1" dirty="0">
                <a:latin typeface="Google Sans Text"/>
              </a:rPr>
              <a:t> </a:t>
            </a:r>
            <a:r>
              <a:rPr i="1" dirty="0" err="1">
                <a:latin typeface="Google Sans Text"/>
              </a:rPr>
              <a:t>accesible</a:t>
            </a:r>
            <a:endParaRPr i="1" dirty="0">
              <a:latin typeface="Google Sans Text"/>
            </a:endParaRPr>
          </a:p>
          <a:p>
            <a:pPr>
              <a:spcAft>
                <a:spcPts val="700"/>
              </a:spcAft>
              <a:defRPr sz="1800">
                <a:solidFill>
                  <a:srgbClr val="18345C"/>
                </a:solidFill>
                <a:latin typeface="Aptos"/>
              </a:defRPr>
            </a:pPr>
            <a:r>
              <a:rPr i="1" dirty="0">
                <a:latin typeface="Google Sans Text"/>
              </a:rPr>
              <a:t>• 2. </a:t>
            </a:r>
            <a:r>
              <a:rPr i="1" dirty="0" err="1">
                <a:latin typeface="Google Sans Text"/>
              </a:rPr>
              <a:t>Medir</a:t>
            </a:r>
            <a:r>
              <a:rPr i="1" dirty="0">
                <a:latin typeface="Google Sans Text"/>
              </a:rPr>
              <a:t> </a:t>
            </a:r>
            <a:r>
              <a:rPr i="1" dirty="0" err="1">
                <a:latin typeface="Google Sans Text"/>
              </a:rPr>
              <a:t>elevación</a:t>
            </a:r>
            <a:r>
              <a:rPr i="1" dirty="0">
                <a:latin typeface="Google Sans Text"/>
              </a:rPr>
              <a:t> y </a:t>
            </a:r>
            <a:r>
              <a:rPr i="1" dirty="0" err="1">
                <a:latin typeface="Google Sans Text"/>
              </a:rPr>
              <a:t>depresión</a:t>
            </a:r>
            <a:r>
              <a:rPr lang="es-ES" i="1" dirty="0">
                <a:latin typeface="Google Sans Text"/>
              </a:rPr>
              <a:t> de ángulos</a:t>
            </a:r>
            <a:endParaRPr i="1" dirty="0">
              <a:latin typeface="Google Sans Text"/>
            </a:endParaRPr>
          </a:p>
          <a:p>
            <a:pPr>
              <a:spcAft>
                <a:spcPts val="700"/>
              </a:spcAft>
              <a:defRPr sz="1800">
                <a:solidFill>
                  <a:srgbClr val="18345C"/>
                </a:solidFill>
                <a:latin typeface="Aptos"/>
              </a:defRPr>
            </a:pPr>
            <a:r>
              <a:rPr i="1" dirty="0">
                <a:latin typeface="Google Sans Text"/>
              </a:rPr>
              <a:t>• 3. </a:t>
            </a:r>
            <a:r>
              <a:rPr i="1" dirty="0" err="1">
                <a:latin typeface="Google Sans Text"/>
              </a:rPr>
              <a:t>Calcular</a:t>
            </a:r>
            <a:r>
              <a:rPr i="1" dirty="0">
                <a:latin typeface="Google Sans Text"/>
              </a:rPr>
              <a:t> </a:t>
            </a:r>
            <a:r>
              <a:rPr i="1" dirty="0" err="1">
                <a:latin typeface="Google Sans Text"/>
              </a:rPr>
              <a:t>alturas</a:t>
            </a:r>
            <a:r>
              <a:rPr i="1" dirty="0">
                <a:latin typeface="Google Sans Text"/>
              </a:rPr>
              <a:t> </a:t>
            </a:r>
            <a:r>
              <a:rPr i="1" dirty="0" err="1">
                <a:latin typeface="Google Sans Text"/>
              </a:rPr>
              <a:t>inaccesibles</a:t>
            </a:r>
            <a:endParaRPr i="1" dirty="0">
              <a:latin typeface="Google Sans Text"/>
            </a:endParaRPr>
          </a:p>
          <a:p>
            <a:pPr>
              <a:spcAft>
                <a:spcPts val="700"/>
              </a:spcAft>
              <a:defRPr sz="1800">
                <a:solidFill>
                  <a:srgbClr val="18345C"/>
                </a:solidFill>
                <a:latin typeface="Aptos"/>
              </a:defRPr>
            </a:pPr>
            <a:r>
              <a:rPr i="1" dirty="0">
                <a:latin typeface="Google Sans Text"/>
              </a:rPr>
              <a:t>• 4. </a:t>
            </a:r>
            <a:r>
              <a:rPr i="1" dirty="0" err="1">
                <a:latin typeface="Google Sans Text"/>
              </a:rPr>
              <a:t>Analizar</a:t>
            </a:r>
            <a:r>
              <a:rPr i="1" dirty="0">
                <a:latin typeface="Google Sans Text"/>
              </a:rPr>
              <a:t> </a:t>
            </a:r>
            <a:r>
              <a:rPr i="1" dirty="0" err="1">
                <a:latin typeface="Google Sans Text"/>
              </a:rPr>
              <a:t>datos</a:t>
            </a:r>
            <a:r>
              <a:rPr i="1" dirty="0">
                <a:latin typeface="Google Sans Text"/>
              </a:rPr>
              <a:t> y </a:t>
            </a:r>
            <a:r>
              <a:rPr i="1" dirty="0" err="1">
                <a:latin typeface="Google Sans Text"/>
              </a:rPr>
              <a:t>proponer</a:t>
            </a:r>
            <a:r>
              <a:rPr i="1" dirty="0">
                <a:latin typeface="Google Sans Text"/>
              </a:rPr>
              <a:t> </a:t>
            </a:r>
            <a:r>
              <a:rPr i="1" dirty="0" err="1">
                <a:latin typeface="Google Sans Text"/>
              </a:rPr>
              <a:t>mejoras</a:t>
            </a:r>
            <a:endParaRPr i="1" dirty="0">
              <a:latin typeface="Google Sans Tex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2. Ángulos de elevación y depresión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6C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wide_educational_infographic_poster_in_spanish_abo.png"/>
          <p:cNvPicPr>
            <a:picLocks noChangeAspect="1"/>
          </p:cNvPicPr>
          <p:nvPr/>
        </p:nvPicPr>
        <p:blipFill rotWithShape="1">
          <a:blip r:embed="rId2"/>
          <a:srcRect b="8125"/>
          <a:stretch/>
        </p:blipFill>
        <p:spPr>
          <a:xfrm>
            <a:off x="457200" y="1211579"/>
            <a:ext cx="7680960" cy="4704589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321040" y="1234440"/>
            <a:ext cx="3246120" cy="1143000"/>
          </a:xfrm>
          <a:prstGeom prst="roundRect">
            <a:avLst/>
          </a:prstGeom>
          <a:solidFill>
            <a:srgbClr val="F1ECF8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Pregunta 1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¿Cuál es el ángulo de elevación y cuál sería el de depresión?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321040" y="2606040"/>
            <a:ext cx="3246120" cy="132588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Pregunta 2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¿Respecto a qué línea se mide el ángulo?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321040" y="4160520"/>
            <a:ext cx="3246120" cy="141732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Pregunta 3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¿Cómo podría servir esta medición para evaluar un acceso, una señal o una rampa?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Ejercitación 2 • Clasifica y mide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6C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40080" y="1097280"/>
            <a:ext cx="5212080" cy="164592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sz="2000"/>
              <a:t>Situación A</a:t>
            </a:r>
          </a:p>
          <a:p>
            <a:pPr>
              <a:spcBef>
                <a:spcPts val="500"/>
              </a:spcBef>
              <a:defRPr sz="1600">
                <a:solidFill>
                  <a:srgbClr val="232323"/>
                </a:solidFill>
              </a:defRPr>
            </a:pPr>
            <a:r>
              <a:rPr sz="2000"/>
              <a:t>Una persona desde el patio observa la parte superior de una señal ubicada sobre una entrada. La visual forma 25° con la horizontal.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3063240"/>
            <a:ext cx="5212080" cy="164592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sz="2000" dirty="0" err="1"/>
              <a:t>Situación</a:t>
            </a:r>
            <a:r>
              <a:rPr sz="2000" dirty="0"/>
              <a:t> B</a:t>
            </a:r>
          </a:p>
          <a:p>
            <a:pPr>
              <a:spcBef>
                <a:spcPts val="500"/>
              </a:spcBef>
              <a:defRPr sz="1600">
                <a:solidFill>
                  <a:srgbClr val="232323"/>
                </a:solidFill>
              </a:defRPr>
            </a:pPr>
            <a:r>
              <a:rPr sz="2000" dirty="0" err="1"/>
              <a:t>Desde</a:t>
            </a:r>
            <a:r>
              <a:rPr sz="2000" dirty="0"/>
              <a:t> una </a:t>
            </a:r>
            <a:r>
              <a:rPr sz="2000" dirty="0" err="1"/>
              <a:t>plataforma</a:t>
            </a:r>
            <a:r>
              <a:rPr sz="2000" dirty="0"/>
              <a:t> </a:t>
            </a:r>
            <a:r>
              <a:rPr sz="2000" dirty="0" err="1"/>
              <a:t>elevada</a:t>
            </a:r>
            <a:r>
              <a:rPr sz="2000" dirty="0"/>
              <a:t>, una persona </a:t>
            </a:r>
            <a:r>
              <a:rPr sz="2000" dirty="0" err="1"/>
              <a:t>observa</a:t>
            </a:r>
            <a:r>
              <a:rPr sz="2000" dirty="0"/>
              <a:t> </a:t>
            </a:r>
            <a:r>
              <a:rPr sz="2000" dirty="0" err="1"/>
              <a:t>hacia</a:t>
            </a:r>
            <a:r>
              <a:rPr sz="2000" dirty="0"/>
              <a:t> </a:t>
            </a:r>
            <a:r>
              <a:rPr sz="2000" dirty="0" err="1"/>
              <a:t>abajo</a:t>
            </a:r>
            <a:r>
              <a:rPr sz="2000" dirty="0"/>
              <a:t> una </a:t>
            </a:r>
            <a:r>
              <a:rPr sz="2000" dirty="0" err="1"/>
              <a:t>ruta</a:t>
            </a:r>
            <a:r>
              <a:rPr sz="2000" dirty="0"/>
              <a:t> </a:t>
            </a:r>
            <a:r>
              <a:rPr sz="2000" dirty="0" err="1"/>
              <a:t>accesible</a:t>
            </a:r>
            <a:r>
              <a:rPr sz="2000" dirty="0"/>
              <a:t>. La visual forma 18° con la horizontal.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097280"/>
            <a:ext cx="4937760" cy="3775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Aptos Display"/>
              </a:rPr>
              <a:t>• a) </a:t>
            </a:r>
            <a:r>
              <a:rPr sz="2400" dirty="0" err="1">
                <a:latin typeface="Aptos Display"/>
              </a:rPr>
              <a:t>Clasifica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cada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ángulo</a:t>
            </a:r>
            <a:r>
              <a:rPr sz="2400" dirty="0">
                <a:latin typeface="Aptos Display"/>
              </a:rPr>
              <a:t>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Aptos Display"/>
              </a:rPr>
              <a:t>• b) </a:t>
            </a:r>
            <a:r>
              <a:rPr sz="2400" dirty="0" err="1">
                <a:latin typeface="Aptos Display"/>
              </a:rPr>
              <a:t>Dibuja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cada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situación</a:t>
            </a:r>
            <a:r>
              <a:rPr sz="2400" dirty="0">
                <a:latin typeface="Aptos Display"/>
              </a:rPr>
              <a:t>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Aptos Display"/>
              </a:rPr>
              <a:t>• c) </a:t>
            </a:r>
            <a:r>
              <a:rPr sz="2400" dirty="0" err="1">
                <a:latin typeface="Aptos Display"/>
              </a:rPr>
              <a:t>Señala</a:t>
            </a:r>
            <a:r>
              <a:rPr sz="2400" dirty="0">
                <a:latin typeface="Aptos Display"/>
              </a:rPr>
              <a:t> la horizontal y la </a:t>
            </a:r>
            <a:r>
              <a:rPr sz="2400" dirty="0" err="1">
                <a:latin typeface="Aptos Display"/>
              </a:rPr>
              <a:t>línea</a:t>
            </a:r>
            <a:r>
              <a:rPr sz="2400" dirty="0">
                <a:latin typeface="Aptos Display"/>
              </a:rPr>
              <a:t> visual.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Aptos Display"/>
              </a:rPr>
              <a:t>• d) </a:t>
            </a:r>
            <a:r>
              <a:rPr sz="2400" dirty="0" err="1">
                <a:latin typeface="Aptos Display"/>
              </a:rPr>
              <a:t>Explica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qué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dato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adicional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necesitarías</a:t>
            </a:r>
            <a:r>
              <a:rPr sz="2400" dirty="0">
                <a:latin typeface="Aptos Display"/>
              </a:rPr>
              <a:t> para </a:t>
            </a:r>
            <a:r>
              <a:rPr sz="2400" dirty="0" err="1">
                <a:latin typeface="Aptos Display"/>
              </a:rPr>
              <a:t>convertir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el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ángulo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en</a:t>
            </a:r>
            <a:r>
              <a:rPr sz="2400" dirty="0">
                <a:latin typeface="Aptos Display"/>
              </a:rPr>
              <a:t> una </a:t>
            </a:r>
            <a:r>
              <a:rPr sz="2400" dirty="0" err="1">
                <a:latin typeface="Aptos Display"/>
              </a:rPr>
              <a:t>altura</a:t>
            </a:r>
            <a:r>
              <a:rPr sz="2400" dirty="0">
                <a:latin typeface="Aptos Display"/>
              </a:rPr>
              <a:t> o </a:t>
            </a:r>
            <a:r>
              <a:rPr sz="2400" dirty="0" err="1">
                <a:latin typeface="Aptos Display"/>
              </a:rPr>
              <a:t>distancia</a:t>
            </a:r>
            <a:r>
              <a:rPr sz="2400" dirty="0">
                <a:latin typeface="Aptos Display"/>
              </a:rPr>
              <a:t>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Aptos Display"/>
              </a:rPr>
              <a:t>• e) ¿</a:t>
            </a:r>
            <a:r>
              <a:rPr sz="2400" dirty="0" err="1">
                <a:latin typeface="Aptos Display"/>
              </a:rPr>
              <a:t>Qué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información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aporta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el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ángulo</a:t>
            </a:r>
            <a:r>
              <a:rPr sz="2400" dirty="0">
                <a:latin typeface="Aptos Display"/>
              </a:rPr>
              <a:t> para </a:t>
            </a:r>
            <a:r>
              <a:rPr sz="2400" dirty="0" err="1">
                <a:latin typeface="Aptos Display"/>
              </a:rPr>
              <a:t>evaluar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el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espacio</a:t>
            </a:r>
            <a:r>
              <a:rPr sz="2400" dirty="0">
                <a:latin typeface="Aptos Display"/>
              </a:rPr>
              <a:t>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19" y="4983479"/>
            <a:ext cx="5640705" cy="1483995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sz="2400" dirty="0" err="1">
                <a:latin typeface="Google Sans Text"/>
              </a:rPr>
              <a:t>Verificación</a:t>
            </a:r>
            <a:endParaRPr sz="2400" dirty="0">
              <a:latin typeface="Google Sans Text"/>
            </a:endParaRP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rPr sz="2400" dirty="0">
                <a:latin typeface="Google Sans Text"/>
              </a:rPr>
              <a:t>Tu </a:t>
            </a:r>
            <a:r>
              <a:rPr sz="2400" dirty="0" err="1">
                <a:latin typeface="Google Sans Text"/>
              </a:rPr>
              <a:t>dibujo</a:t>
            </a:r>
            <a:r>
              <a:rPr sz="2400" dirty="0">
                <a:latin typeface="Google Sans Text"/>
              </a:rPr>
              <a:t> debe </a:t>
            </a:r>
            <a:r>
              <a:rPr sz="2400" dirty="0" err="1">
                <a:latin typeface="Google Sans Text"/>
              </a:rPr>
              <a:t>permitir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identificar</a:t>
            </a:r>
            <a:r>
              <a:rPr sz="2400" dirty="0">
                <a:latin typeface="Google Sans Text"/>
              </a:rPr>
              <a:t> sin </a:t>
            </a:r>
            <a:r>
              <a:rPr sz="2400" dirty="0" err="1">
                <a:latin typeface="Google Sans Text"/>
              </a:rPr>
              <a:t>dudas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elevación</a:t>
            </a:r>
            <a:r>
              <a:rPr sz="2400" dirty="0">
                <a:latin typeface="Google Sans Text"/>
              </a:rPr>
              <a:t>, </a:t>
            </a:r>
            <a:r>
              <a:rPr sz="2400" dirty="0" err="1">
                <a:latin typeface="Google Sans Text"/>
              </a:rPr>
              <a:t>depresión</a:t>
            </a:r>
            <a:r>
              <a:rPr sz="2400" dirty="0">
                <a:latin typeface="Google Sans Text"/>
              </a:rPr>
              <a:t> y horizontal.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3. Alturas inaccesibles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438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a_clean_educational_infographic_poster_in_spanish.png"/>
          <p:cNvPicPr>
            <a:picLocks noChangeAspect="1"/>
          </p:cNvPicPr>
          <p:nvPr/>
        </p:nvPicPr>
        <p:blipFill rotWithShape="1">
          <a:blip r:embed="rId2"/>
          <a:srcRect b="12360"/>
          <a:stretch/>
        </p:blipFill>
        <p:spPr>
          <a:xfrm>
            <a:off x="398934" y="1122235"/>
            <a:ext cx="7477453" cy="524446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275320" y="1188720"/>
            <a:ext cx="3337560" cy="123444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Pregunta 1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¿Qué datos se conocen y cuál es la incógnita?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75320" y="2697480"/>
            <a:ext cx="3337560" cy="132588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Pregunta 2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¿Cuándo conviene usar Tales y cuándo una razón trigonométrica?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75320" y="4297680"/>
            <a:ext cx="3337560" cy="1325880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Pregunta 3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¿Cómo cambia el cálculo si conocemos un ángulo de elevación?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F6670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Dos caminos para una misma necesidad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438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94360" y="1097280"/>
            <a:ext cx="5349240" cy="128016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Opción A • Razón trigonométrica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A 20 m del árbol se mide un ángulo de elevación de 35°. Altura de ojos = 1,60 m.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2697480"/>
            <a:ext cx="5349240" cy="196596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dirty="0" err="1"/>
              <a:t>Cálculo</a:t>
            </a:r>
            <a:endParaRPr dirty="0"/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rPr dirty="0"/>
              <a:t>tan(35°) = h / 20</a:t>
            </a:r>
            <a:br>
              <a:rPr dirty="0"/>
            </a:br>
            <a:r>
              <a:rPr dirty="0"/>
              <a:t>h = 20·tan(35°) ≈ 14,00 m</a:t>
            </a:r>
            <a:br>
              <a:rPr dirty="0"/>
            </a:br>
            <a:r>
              <a:rPr dirty="0"/>
              <a:t>Altura total ≈ 14,00 + 1,60 = 15,60 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72200" y="1097280"/>
            <a:ext cx="5349240" cy="1280160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Opción B • Tales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Un objeto de 1,50 m proyecta una sombra de 2 m. El árbol proyecta una sombra de 12 m.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72200" y="2697480"/>
            <a:ext cx="5349240" cy="1965960"/>
          </a:xfrm>
          <a:prstGeom prst="roundRect">
            <a:avLst/>
          </a:prstGeom>
          <a:solidFill>
            <a:srgbClr val="F1ECF8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Cálculo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1,50 / 2 = H / 12</a:t>
            </a:r>
            <a:br/>
            <a:r>
              <a:t>H = (1,50·12) / 2</a:t>
            </a:r>
            <a:br/>
            <a:r>
              <a:t>H = 9 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05840" y="5074920"/>
            <a:ext cx="10058400" cy="868680"/>
          </a:xfrm>
          <a:prstGeom prst="roundRect">
            <a:avLst/>
          </a:prstGeom>
          <a:solidFill>
            <a:srgbClr val="F5F7F9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Pregunta clave</a:t>
            </a:r>
          </a:p>
          <a:p>
            <a:pPr>
              <a:spcBef>
                <a:spcPts val="500"/>
              </a:spcBef>
              <a:defRPr sz="1600">
                <a:solidFill>
                  <a:srgbClr val="232323"/>
                </a:solidFill>
              </a:defRPr>
            </a:pPr>
            <a:r>
              <a:t>¿Qué información hace posible aplicar cada método? Justifica la elección, no solo el resultado.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F6670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Ejercitación 3 • Alturas inaccesibles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E18B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40080" y="1051560"/>
            <a:ext cx="5303520" cy="160020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dirty="0" err="1"/>
              <a:t>Problema</a:t>
            </a:r>
            <a:r>
              <a:rPr dirty="0"/>
              <a:t> 1 • </a:t>
            </a:r>
            <a:r>
              <a:rPr dirty="0" err="1"/>
              <a:t>Trigonometría</a:t>
            </a:r>
            <a:endParaRPr dirty="0"/>
          </a:p>
          <a:p>
            <a:pPr>
              <a:spcBef>
                <a:spcPts val="500"/>
              </a:spcBef>
              <a:defRPr sz="1600">
                <a:solidFill>
                  <a:srgbClr val="232323"/>
                </a:solidFill>
              </a:defRPr>
            </a:pPr>
            <a:r>
              <a:rPr dirty="0" err="1"/>
              <a:t>Desde</a:t>
            </a:r>
            <a:r>
              <a:rPr dirty="0"/>
              <a:t> 18 m de la base de una </a:t>
            </a:r>
            <a:r>
              <a:rPr dirty="0" err="1"/>
              <a:t>torre</a:t>
            </a:r>
            <a:r>
              <a:rPr dirty="0"/>
              <a:t> se </a:t>
            </a:r>
            <a:r>
              <a:rPr dirty="0" err="1"/>
              <a:t>observa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cima</a:t>
            </a:r>
            <a:r>
              <a:rPr dirty="0"/>
              <a:t> con un </a:t>
            </a:r>
            <a:r>
              <a:rPr dirty="0" err="1"/>
              <a:t>ángulo</a:t>
            </a:r>
            <a:r>
              <a:rPr dirty="0"/>
              <a:t> de 41°. La </a:t>
            </a:r>
            <a:r>
              <a:rPr dirty="0" err="1"/>
              <a:t>altura</a:t>
            </a:r>
            <a:r>
              <a:rPr dirty="0"/>
              <a:t> de los </a:t>
            </a:r>
            <a:r>
              <a:rPr dirty="0" err="1"/>
              <a:t>ojos</a:t>
            </a:r>
            <a:r>
              <a:rPr dirty="0"/>
              <a:t> es 1,55 m. </a:t>
            </a:r>
            <a:r>
              <a:rPr dirty="0" err="1"/>
              <a:t>Calcula</a:t>
            </a:r>
            <a:r>
              <a:rPr dirty="0"/>
              <a:t> la </a:t>
            </a:r>
            <a:r>
              <a:rPr dirty="0" err="1"/>
              <a:t>altura</a:t>
            </a:r>
            <a:r>
              <a:rPr dirty="0"/>
              <a:t> total.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2926080"/>
            <a:ext cx="5303520" cy="160020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Problema 2 • Tales</a:t>
            </a:r>
          </a:p>
          <a:p>
            <a:pPr>
              <a:spcBef>
                <a:spcPts val="500"/>
              </a:spcBef>
              <a:defRPr sz="1600">
                <a:solidFill>
                  <a:srgbClr val="232323"/>
                </a:solidFill>
              </a:defRPr>
            </a:pPr>
            <a:r>
              <a:t>Un poste de 1,20 m proyecta una sombra de 0,80 m. En el mismo momento, un árbol proyecta una sombra de 6,40 m. Calcula la altura del árbol.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09360" y="1051560"/>
            <a:ext cx="4846320" cy="3126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Google Sans Text"/>
              </a:rPr>
              <a:t>• </a:t>
            </a:r>
            <a:r>
              <a:rPr sz="2400" dirty="0" err="1">
                <a:latin typeface="Google Sans Text"/>
              </a:rPr>
              <a:t>En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cada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problema</a:t>
            </a:r>
            <a:r>
              <a:rPr sz="2400" dirty="0">
                <a:latin typeface="Google Sans Text"/>
              </a:rPr>
              <a:t>: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Google Sans Text"/>
              </a:rPr>
              <a:t>• 1. </a:t>
            </a:r>
            <a:r>
              <a:rPr sz="2400" dirty="0" err="1">
                <a:latin typeface="Google Sans Text"/>
              </a:rPr>
              <a:t>Dibuja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el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esquema</a:t>
            </a:r>
            <a:r>
              <a:rPr sz="2400" dirty="0">
                <a:latin typeface="Google Sans Text"/>
              </a:rPr>
              <a:t>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Google Sans Text"/>
              </a:rPr>
              <a:t>• 2. </a:t>
            </a:r>
            <a:r>
              <a:rPr sz="2400" dirty="0" err="1">
                <a:latin typeface="Google Sans Text"/>
              </a:rPr>
              <a:t>Identifica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datos</a:t>
            </a:r>
            <a:r>
              <a:rPr sz="2400" dirty="0">
                <a:latin typeface="Google Sans Text"/>
              </a:rPr>
              <a:t> e </a:t>
            </a:r>
            <a:r>
              <a:rPr sz="2400" dirty="0" err="1">
                <a:latin typeface="Google Sans Text"/>
              </a:rPr>
              <a:t>incógnita</a:t>
            </a:r>
            <a:r>
              <a:rPr sz="2400" dirty="0">
                <a:latin typeface="Google Sans Text"/>
              </a:rPr>
              <a:t>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Google Sans Text"/>
              </a:rPr>
              <a:t>• 3. Escribe la </a:t>
            </a:r>
            <a:r>
              <a:rPr sz="2400" dirty="0" err="1">
                <a:latin typeface="Google Sans Text"/>
              </a:rPr>
              <a:t>relación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matemática</a:t>
            </a:r>
            <a:r>
              <a:rPr sz="2400" dirty="0">
                <a:latin typeface="Google Sans Text"/>
              </a:rPr>
              <a:t>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Google Sans Text"/>
              </a:rPr>
              <a:t>• 4. </a:t>
            </a:r>
            <a:r>
              <a:rPr sz="2400" dirty="0" err="1">
                <a:latin typeface="Google Sans Text"/>
              </a:rPr>
              <a:t>Calcula</a:t>
            </a:r>
            <a:r>
              <a:rPr sz="2400" dirty="0">
                <a:latin typeface="Google Sans Text"/>
              </a:rPr>
              <a:t> con </a:t>
            </a:r>
            <a:r>
              <a:rPr sz="2400" dirty="0" err="1">
                <a:latin typeface="Google Sans Text"/>
              </a:rPr>
              <a:t>unidades</a:t>
            </a:r>
            <a:r>
              <a:rPr sz="2400" dirty="0">
                <a:latin typeface="Google Sans Text"/>
              </a:rPr>
              <a:t>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Google Sans Text"/>
              </a:rPr>
              <a:t>• 5. </a:t>
            </a:r>
            <a:r>
              <a:rPr sz="2400" dirty="0" err="1">
                <a:latin typeface="Google Sans Text"/>
              </a:rPr>
              <a:t>Interpreta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si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el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resultado</a:t>
            </a:r>
            <a:r>
              <a:rPr sz="2400" dirty="0">
                <a:latin typeface="Google Sans Text"/>
              </a:rPr>
              <a:t> es </a:t>
            </a:r>
            <a:r>
              <a:rPr sz="2400" dirty="0" err="1">
                <a:latin typeface="Google Sans Text"/>
              </a:rPr>
              <a:t>razonable</a:t>
            </a:r>
            <a:r>
              <a:rPr sz="2400" dirty="0">
                <a:latin typeface="Google Sans Text"/>
              </a:rPr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09360" y="4983480"/>
            <a:ext cx="4846320" cy="868680"/>
          </a:xfrm>
          <a:prstGeom prst="roundRect">
            <a:avLst/>
          </a:prstGeom>
          <a:solidFill>
            <a:srgbClr val="F1ECF8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Reto de argumentación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¿Cuál de los dos métodos usarías en una situación real de tu colegio y por qué?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F6670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02920"/>
            <a:ext cx="10817352" cy="1005840"/>
          </a:xfrm>
          <a:prstGeom prst="rect">
            <a:avLst/>
          </a:prstGeom>
          <a:noFill/>
        </p:spPr>
        <p:txBody>
          <a:bodyPr wrap="square" tIns="0" bIns="0">
            <a:normAutofit/>
          </a:bodyPr>
          <a:lstStyle/>
          <a:p>
            <a:pPr>
              <a:defRPr sz="2400" b="1">
                <a:solidFill>
                  <a:srgbClr val="0F172A"/>
                </a:solidFill>
                <a:latin typeface="Georgia"/>
              </a:defRPr>
            </a:pPr>
            <a:r>
              <a:rPr dirty="0"/>
              <a:t>La </a:t>
            </a:r>
            <a:r>
              <a:rPr dirty="0" err="1"/>
              <a:t>tangente</a:t>
            </a:r>
            <a:r>
              <a:rPr dirty="0"/>
              <a:t> y las </a:t>
            </a:r>
            <a:r>
              <a:rPr dirty="0" err="1"/>
              <a:t>identidades</a:t>
            </a:r>
            <a:r>
              <a:rPr dirty="0"/>
              <a:t> </a:t>
            </a:r>
            <a:r>
              <a:rPr dirty="0" err="1"/>
              <a:t>fundamentales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el</a:t>
            </a:r>
            <a:r>
              <a:rPr dirty="0"/>
              <a:t> </a:t>
            </a:r>
            <a:r>
              <a:rPr dirty="0" err="1"/>
              <a:t>cálculo</a:t>
            </a:r>
            <a:r>
              <a:rPr dirty="0"/>
              <a:t> de </a:t>
            </a:r>
            <a:r>
              <a:rPr dirty="0" err="1">
                <a:latin typeface="Aptos Display"/>
              </a:rPr>
              <a:t>espacios</a:t>
            </a:r>
            <a:endParaRPr dirty="0">
              <a:latin typeface="Aptos Display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737360"/>
            <a:ext cx="10817352" cy="381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85800" y="1965960"/>
            <a:ext cx="10972800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 b="1">
                <a:solidFill>
                  <a:srgbClr val="0F172A"/>
                </a:solidFill>
                <a:latin typeface="Georgia"/>
              </a:defRPr>
            </a:pPr>
            <a:r>
              <a:rPr sz="2400" i="1" dirty="0" err="1">
                <a:latin typeface="Google Sans Text"/>
              </a:rPr>
              <a:t>Identidades</a:t>
            </a:r>
            <a:r>
              <a:rPr sz="2400" i="1" dirty="0">
                <a:latin typeface="Google Sans Text"/>
              </a:rPr>
              <a:t> </a:t>
            </a:r>
            <a:r>
              <a:rPr sz="2400" i="1" dirty="0" err="1">
                <a:latin typeface="Google Sans Text"/>
              </a:rPr>
              <a:t>Fundamentales</a:t>
            </a:r>
            <a:r>
              <a:rPr sz="2400" i="1" dirty="0">
                <a:latin typeface="Google Sans Text"/>
              </a:rPr>
              <a:t>:</a:t>
            </a:r>
          </a:p>
          <a:p>
            <a:pPr>
              <a:spcAft>
                <a:spcPts val="600"/>
              </a:spcAft>
            </a:pPr>
            <a:r>
              <a:rPr sz="2400" i="1" dirty="0">
                <a:solidFill>
                  <a:srgbClr val="0F172A"/>
                </a:solidFill>
                <a:latin typeface="Google Sans Text"/>
              </a:rPr>
              <a:t>• Identidad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Pitagórica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: 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sen²θ + cos²θ = 1</a:t>
            </a:r>
          </a:p>
          <a:p>
            <a:pPr>
              <a:spcAft>
                <a:spcPts val="1200"/>
              </a:spcAft>
            </a:pPr>
            <a:r>
              <a:rPr sz="2400" i="1" dirty="0">
                <a:solidFill>
                  <a:srgbClr val="0F172A"/>
                </a:solidFill>
                <a:latin typeface="Google Sans Text"/>
              </a:rPr>
              <a:t>•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Definición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 de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Tangente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: 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tan θ =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sen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θ / cos θ</a:t>
            </a:r>
          </a:p>
          <a:p>
            <a:pPr>
              <a:spcBef>
                <a:spcPts val="1000"/>
              </a:spcBef>
              <a:spcAft>
                <a:spcPts val="800"/>
              </a:spcAft>
              <a:defRPr sz="1800" b="1">
                <a:solidFill>
                  <a:srgbClr val="0F172A"/>
                </a:solidFill>
                <a:latin typeface="Georgia"/>
              </a:defRPr>
            </a:pPr>
            <a:r>
              <a:rPr sz="2400" i="1" dirty="0" err="1">
                <a:latin typeface="Google Sans Text"/>
              </a:rPr>
              <a:t>Guía</a:t>
            </a:r>
            <a:r>
              <a:rPr sz="2400" i="1" dirty="0">
                <a:latin typeface="Google Sans Text"/>
              </a:rPr>
              <a:t> de 5 pasos para </a:t>
            </a:r>
            <a:r>
              <a:rPr sz="2400" i="1" dirty="0" err="1">
                <a:latin typeface="Google Sans Text"/>
              </a:rPr>
              <a:t>mediciones</a:t>
            </a:r>
            <a:r>
              <a:rPr sz="2400" i="1" dirty="0">
                <a:latin typeface="Google Sans Text"/>
              </a:rPr>
              <a:t>:</a:t>
            </a:r>
          </a:p>
          <a:p>
            <a:pPr>
              <a:spcAft>
                <a:spcPts val="400"/>
              </a:spcAft>
            </a:pPr>
            <a:r>
              <a:rPr sz="2400" i="1" dirty="0">
                <a:solidFill>
                  <a:srgbClr val="0F172A"/>
                </a:solidFill>
                <a:latin typeface="Google Sans Text"/>
              </a:rPr>
              <a:t>• 1.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Dibuja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el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esquema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: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Representa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la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situación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con un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triángulo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rectángulo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.</a:t>
            </a:r>
          </a:p>
          <a:p>
            <a:pPr>
              <a:spcAft>
                <a:spcPts val="400"/>
              </a:spcAft>
            </a:pPr>
            <a:r>
              <a:rPr sz="2400" i="1" dirty="0">
                <a:solidFill>
                  <a:srgbClr val="0F172A"/>
                </a:solidFill>
                <a:latin typeface="Google Sans Text"/>
              </a:rPr>
              <a:t>• 2.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Identifica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 los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datos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: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Lados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conocidos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,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ángulos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y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alturas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de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referencia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.</a:t>
            </a:r>
          </a:p>
          <a:p>
            <a:pPr>
              <a:spcAft>
                <a:spcPts val="400"/>
              </a:spcAft>
            </a:pPr>
            <a:r>
              <a:rPr sz="2400" i="1" dirty="0">
                <a:solidFill>
                  <a:srgbClr val="0F172A"/>
                </a:solidFill>
                <a:latin typeface="Google Sans Text"/>
              </a:rPr>
              <a:t>• 3.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Elige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 la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razón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: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Usa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la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razón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que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conecta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los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datos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(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ej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.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tangente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).</a:t>
            </a:r>
          </a:p>
          <a:p>
            <a:pPr>
              <a:spcAft>
                <a:spcPts val="400"/>
              </a:spcAft>
            </a:pPr>
            <a:r>
              <a:rPr sz="2400" i="1" dirty="0">
                <a:solidFill>
                  <a:srgbClr val="0F172A"/>
                </a:solidFill>
                <a:latin typeface="Google Sans Text"/>
              </a:rPr>
              <a:t>• 4.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Aplica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identidades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: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Simplifica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o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despeja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la variable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desconocida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.</a:t>
            </a:r>
          </a:p>
          <a:p>
            <a:pPr>
              <a:spcAft>
                <a:spcPts val="400"/>
              </a:spcAft>
            </a:pPr>
            <a:r>
              <a:rPr sz="2400" i="1" dirty="0">
                <a:solidFill>
                  <a:srgbClr val="0F172A"/>
                </a:solidFill>
                <a:latin typeface="Google Sans Text"/>
              </a:rPr>
              <a:t>• 5.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Calcula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 e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interpreta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: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Resuelve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la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ecuación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y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analiza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en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el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contexto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real.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02920"/>
            <a:ext cx="10817352" cy="1005840"/>
          </a:xfrm>
          <a:prstGeom prst="rect">
            <a:avLst/>
          </a:prstGeom>
          <a:noFill/>
        </p:spPr>
        <p:txBody>
          <a:bodyPr wrap="square" tIns="0" bIns="0">
            <a:normAutofit/>
          </a:bodyPr>
          <a:lstStyle/>
          <a:p>
            <a:pPr>
              <a:defRPr sz="2400" b="1">
                <a:solidFill>
                  <a:srgbClr val="0F172A"/>
                </a:solidFill>
                <a:latin typeface="Georgia"/>
              </a:defRPr>
            </a:pPr>
            <a:r>
              <a:rPr dirty="0"/>
              <a:t>La </a:t>
            </a:r>
            <a:r>
              <a:rPr dirty="0" err="1">
                <a:latin typeface="Google Sans Text"/>
              </a:rPr>
              <a:t>tangente</a:t>
            </a:r>
            <a:r>
              <a:rPr dirty="0"/>
              <a:t> y las </a:t>
            </a:r>
            <a:r>
              <a:rPr dirty="0" err="1"/>
              <a:t>identidades</a:t>
            </a:r>
            <a:r>
              <a:rPr dirty="0"/>
              <a:t> </a:t>
            </a:r>
            <a:r>
              <a:rPr dirty="0" err="1"/>
              <a:t>fundamentales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el</a:t>
            </a:r>
            <a:r>
              <a:rPr dirty="0"/>
              <a:t> </a:t>
            </a:r>
            <a:r>
              <a:rPr dirty="0" err="1"/>
              <a:t>cálculo</a:t>
            </a:r>
            <a:r>
              <a:rPr dirty="0"/>
              <a:t> de </a:t>
            </a:r>
            <a:r>
              <a:rPr dirty="0" err="1"/>
              <a:t>espacios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685800" y="1737360"/>
            <a:ext cx="10817352" cy="381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0FAC04E-6868-4BCA-AC0E-DB5273B4A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4951" y="1262380"/>
            <a:ext cx="7639050" cy="5092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57747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Tabla de datos para el diagnóstico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376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02920" y="1188720"/>
          <a:ext cx="11155680" cy="342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Lugar evaluado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Distancia (m)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Altura (m)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Ángulo (°)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Pendiente (%)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¿Accesible?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Observación / mejora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731520" y="4892040"/>
            <a:ext cx="5257800" cy="91440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Regla de oro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Cada número debe tener unidad y cada cálculo debe poder rastrearse.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72200" y="4892040"/>
            <a:ext cx="5257800" cy="914400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Equidad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No basta con medir: hay que interpretar quién puede usar el espacio y qué barrera existe.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F6670"/>
                </a:solidFill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Retos en parejas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6C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94360" y="1051560"/>
            <a:ext cx="5303520" cy="182880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Reto 1 • La rampa que sí funciona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Un acceso salva 1,20 m de desnivel. Diseña una longitud horizontal que produzca una pendiente de máximo 8 %. Representa y justifica.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051560"/>
            <a:ext cx="5303520" cy="182880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Reto 2 • La altura que no podemos medir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Calcula la altura de un árbol o edificio usando un ángulo y una distancia. Incluye altura de ojos y explica cada paso.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3200400"/>
            <a:ext cx="5303520" cy="1828800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Reto 3 • El plano inclusivo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Representa un espacio del colegio y marca una barrera. Usa al menos dos medidas y una herramienta trigonométrica para proponer una solución.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3200400"/>
            <a:ext cx="5303520" cy="1828800"/>
          </a:xfrm>
          <a:prstGeom prst="roundRect">
            <a:avLst/>
          </a:prstGeom>
          <a:solidFill>
            <a:srgbClr val="F1ECF8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Reto 4 • Tales vs. trigonometría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Resuelve una altura con Tales y explica cómo cambiaría la estrategia si tuvieras un ángulo de elevación.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828800" y="5486400"/>
            <a:ext cx="8503920" cy="594360"/>
          </a:xfrm>
          <a:prstGeom prst="roundRect">
            <a:avLst/>
          </a:prstGeom>
          <a:solidFill>
            <a:srgbClr val="F5F7F9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dirty="0" err="1"/>
              <a:t>Defensa</a:t>
            </a:r>
            <a:r>
              <a:rPr dirty="0"/>
              <a:t> oral</a:t>
            </a:r>
          </a:p>
          <a:p>
            <a:pPr>
              <a:spcBef>
                <a:spcPts val="500"/>
              </a:spcBef>
              <a:defRPr sz="1500">
                <a:solidFill>
                  <a:srgbClr val="232323"/>
                </a:solidFill>
              </a:defRPr>
            </a:pPr>
            <a:r>
              <a:rPr dirty="0" err="1"/>
              <a:t>En</a:t>
            </a:r>
            <a:r>
              <a:rPr dirty="0"/>
              <a:t> 60 </a:t>
            </a:r>
            <a:r>
              <a:rPr dirty="0" err="1"/>
              <a:t>segundos</a:t>
            </a:r>
            <a:r>
              <a:rPr dirty="0"/>
              <a:t>: </a:t>
            </a:r>
            <a:r>
              <a:rPr dirty="0" err="1"/>
              <a:t>problema</a:t>
            </a:r>
            <a:r>
              <a:rPr dirty="0"/>
              <a:t> → </a:t>
            </a:r>
            <a:r>
              <a:rPr dirty="0" err="1"/>
              <a:t>datos</a:t>
            </a:r>
            <a:r>
              <a:rPr dirty="0"/>
              <a:t> → </a:t>
            </a:r>
            <a:r>
              <a:rPr dirty="0" err="1"/>
              <a:t>herramienta</a:t>
            </a:r>
            <a:r>
              <a:rPr dirty="0"/>
              <a:t> → </a:t>
            </a:r>
            <a:r>
              <a:rPr dirty="0" err="1"/>
              <a:t>cálculo</a:t>
            </a:r>
            <a:r>
              <a:rPr dirty="0"/>
              <a:t> → </a:t>
            </a:r>
            <a:r>
              <a:rPr dirty="0" err="1"/>
              <a:t>decisión</a:t>
            </a:r>
            <a:r>
              <a:rPr dirty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F6670"/>
                </a:solidFill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Socialización • ¿Qué debe tener una buena solución?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438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40079" y="1097279"/>
            <a:ext cx="10380345" cy="4646295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endParaRPr dirty="0"/>
          </a:p>
        </p:txBody>
      </p:sp>
      <p:sp>
        <p:nvSpPr>
          <p:cNvPr id="13" name="TextBox 12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F6670"/>
                </a:solidFill>
              </a:defRPr>
            </a:pPr>
            <a:r>
              <a:t>17</a:t>
            </a: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BBE56922-7D3A-4128-9140-D055A4E8AEA5}"/>
              </a:ext>
            </a:extLst>
          </p:cNvPr>
          <p:cNvSpPr txBox="1"/>
          <p:nvPr/>
        </p:nvSpPr>
        <p:spPr>
          <a:xfrm>
            <a:off x="1171576" y="1696212"/>
            <a:ext cx="9709784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 b="1">
                <a:solidFill>
                  <a:srgbClr val="0F172A"/>
                </a:solidFill>
                <a:latin typeface="Georgia"/>
              </a:defRPr>
            </a:pPr>
            <a:r>
              <a:rPr sz="2000" i="1" dirty="0">
                <a:latin typeface="Google Sans Text"/>
              </a:rPr>
              <a:t>¿</a:t>
            </a:r>
            <a:r>
              <a:rPr sz="2000" i="1" dirty="0" err="1">
                <a:latin typeface="Google Sans Text"/>
              </a:rPr>
              <a:t>Cuándo</a:t>
            </a:r>
            <a:r>
              <a:rPr sz="2000" i="1" dirty="0">
                <a:latin typeface="Google Sans Text"/>
              </a:rPr>
              <a:t> usar </a:t>
            </a:r>
            <a:r>
              <a:rPr sz="2000" i="1" dirty="0" err="1">
                <a:latin typeface="Google Sans Text"/>
              </a:rPr>
              <a:t>cada</a:t>
            </a:r>
            <a:r>
              <a:rPr sz="2000" i="1" dirty="0">
                <a:latin typeface="Google Sans Text"/>
              </a:rPr>
              <a:t> </a:t>
            </a:r>
            <a:r>
              <a:rPr sz="2000" i="1" dirty="0" err="1">
                <a:latin typeface="Google Sans Text"/>
              </a:rPr>
              <a:t>método</a:t>
            </a:r>
            <a:r>
              <a:rPr sz="2000" i="1" dirty="0">
                <a:latin typeface="Google Sans Text"/>
              </a:rPr>
              <a:t>?</a:t>
            </a:r>
          </a:p>
          <a:p>
            <a:pPr>
              <a:spcAft>
                <a:spcPts val="1200"/>
              </a:spcAft>
            </a:pPr>
            <a:r>
              <a:rPr sz="2000" b="1" i="1" dirty="0">
                <a:solidFill>
                  <a:srgbClr val="0F172A"/>
                </a:solidFill>
                <a:latin typeface="Google Sans Text"/>
              </a:rPr>
              <a:t>• </a:t>
            </a:r>
            <a:r>
              <a:rPr sz="2000" b="1" i="1" dirty="0" err="1">
                <a:solidFill>
                  <a:srgbClr val="0F172A"/>
                </a:solidFill>
                <a:latin typeface="Google Sans Text"/>
              </a:rPr>
              <a:t>Teorema</a:t>
            </a:r>
            <a:r>
              <a:rPr sz="2000" b="1" i="1" dirty="0">
                <a:solidFill>
                  <a:srgbClr val="0F172A"/>
                </a:solidFill>
                <a:latin typeface="Google Sans Text"/>
              </a:rPr>
              <a:t> de Tales (Sombras): 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Ideal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cuando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dos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objetos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verticales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están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iluminados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por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el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sol al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mismo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tiempo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y se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pueden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medir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sus sombras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directamente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. Se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basa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en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proporciones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de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semejanza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de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triángulos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.</a:t>
            </a:r>
          </a:p>
          <a:p>
            <a:pPr>
              <a:spcAft>
                <a:spcPts val="1200"/>
              </a:spcAft>
            </a:pPr>
            <a:r>
              <a:rPr sz="2000" b="1" i="1" dirty="0">
                <a:solidFill>
                  <a:srgbClr val="0F172A"/>
                </a:solidFill>
                <a:latin typeface="Google Sans Text"/>
              </a:rPr>
              <a:t>• </a:t>
            </a:r>
            <a:r>
              <a:rPr sz="2000" b="1" i="1" dirty="0" err="1">
                <a:solidFill>
                  <a:srgbClr val="0F172A"/>
                </a:solidFill>
                <a:latin typeface="Google Sans Text"/>
              </a:rPr>
              <a:t>Razones</a:t>
            </a:r>
            <a:r>
              <a:rPr sz="2000" b="1" i="1" dirty="0">
                <a:solidFill>
                  <a:srgbClr val="0F172A"/>
                </a:solidFill>
                <a:latin typeface="Google Sans Text"/>
              </a:rPr>
              <a:t> </a:t>
            </a:r>
            <a:r>
              <a:rPr sz="2000" b="1" i="1" dirty="0" err="1">
                <a:solidFill>
                  <a:srgbClr val="0F172A"/>
                </a:solidFill>
                <a:latin typeface="Google Sans Text"/>
              </a:rPr>
              <a:t>Trigonométricas</a:t>
            </a:r>
            <a:r>
              <a:rPr sz="2000" b="1" i="1" dirty="0">
                <a:solidFill>
                  <a:srgbClr val="0F172A"/>
                </a:solidFill>
                <a:latin typeface="Google Sans Text"/>
              </a:rPr>
              <a:t>: 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Indispensable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cuando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no hay sol, no se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proyectan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sombras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legibles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, o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el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suelo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es irregular.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Requiere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medir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una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distancia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horizontal y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el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ángulo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con un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clinómetro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.</a:t>
            </a:r>
          </a:p>
          <a:p>
            <a:pPr>
              <a:spcAft>
                <a:spcPts val="1200"/>
              </a:spcAft>
            </a:pPr>
            <a:r>
              <a:rPr sz="2000" b="1" i="1" dirty="0">
                <a:solidFill>
                  <a:srgbClr val="0F172A"/>
                </a:solidFill>
                <a:latin typeface="Google Sans Text"/>
              </a:rPr>
              <a:t>• </a:t>
            </a:r>
            <a:r>
              <a:rPr sz="2000" b="1" i="1" dirty="0" err="1">
                <a:solidFill>
                  <a:srgbClr val="0F172A"/>
                </a:solidFill>
                <a:latin typeface="Google Sans Text"/>
              </a:rPr>
              <a:t>Semejanza</a:t>
            </a:r>
            <a:r>
              <a:rPr sz="2000" b="1" i="1" dirty="0">
                <a:solidFill>
                  <a:srgbClr val="0F172A"/>
                </a:solidFill>
                <a:latin typeface="Google Sans Text"/>
              </a:rPr>
              <a:t> Clave: 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Ambos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métodos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son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aplicaciones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prácticas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de la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geometría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para resolver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problemas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reales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de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accesibilidad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y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distancias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urbanas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8061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483804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rPr lang="es-ES" dirty="0"/>
              <a:t>Pregunta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6C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822960" y="1417320"/>
            <a:ext cx="10515600" cy="1828800"/>
          </a:xfrm>
          <a:prstGeom prst="roundRect">
            <a:avLst/>
          </a:prstGeom>
          <a:solidFill>
            <a:srgbClr val="F1ECF8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6C4E91"/>
                </a:solidFill>
              </a:defRPr>
            </a:pPr>
            <a:r>
              <a:rPr dirty="0"/>
              <a:t>¿</a:t>
            </a:r>
            <a:r>
              <a:rPr dirty="0" err="1"/>
              <a:t>Qué</a:t>
            </a:r>
            <a:r>
              <a:rPr dirty="0"/>
              <a:t> </a:t>
            </a:r>
            <a:r>
              <a:rPr dirty="0" err="1"/>
              <a:t>sería</a:t>
            </a:r>
            <a:r>
              <a:rPr dirty="0"/>
              <a:t> </a:t>
            </a:r>
            <a:r>
              <a:rPr dirty="0" err="1"/>
              <a:t>más</a:t>
            </a:r>
            <a:r>
              <a:rPr dirty="0"/>
              <a:t> </a:t>
            </a:r>
            <a:r>
              <a:rPr dirty="0" err="1"/>
              <a:t>justo</a:t>
            </a:r>
            <a:r>
              <a:rPr dirty="0"/>
              <a:t>?</a:t>
            </a:r>
          </a:p>
          <a:p>
            <a:pPr>
              <a:spcBef>
                <a:spcPts val="500"/>
              </a:spcBef>
              <a:defRPr sz="2200">
                <a:solidFill>
                  <a:srgbClr val="232323"/>
                </a:solidFill>
              </a:defRPr>
            </a:pPr>
            <a:r>
              <a:rPr dirty="0"/>
              <a:t>A. Que </a:t>
            </a:r>
            <a:r>
              <a:rPr dirty="0" err="1"/>
              <a:t>todas</a:t>
            </a:r>
            <a:r>
              <a:rPr dirty="0"/>
              <a:t> las personas se </a:t>
            </a:r>
            <a:r>
              <a:rPr dirty="0" err="1"/>
              <a:t>adapten</a:t>
            </a:r>
            <a:r>
              <a:rPr dirty="0"/>
              <a:t> a los </a:t>
            </a:r>
            <a:r>
              <a:rPr dirty="0" err="1"/>
              <a:t>espacios</a:t>
            </a:r>
            <a:r>
              <a:rPr dirty="0"/>
              <a:t> </a:t>
            </a:r>
            <a:r>
              <a:rPr dirty="0" err="1"/>
              <a:t>existentes</a:t>
            </a:r>
            <a:r>
              <a:rPr dirty="0"/>
              <a:t>.</a:t>
            </a:r>
            <a:br>
              <a:rPr dirty="0"/>
            </a:br>
            <a:r>
              <a:rPr dirty="0"/>
              <a:t>B. Que </a:t>
            </a:r>
            <a:r>
              <a:rPr dirty="0" err="1"/>
              <a:t>diseñemos</a:t>
            </a:r>
            <a:r>
              <a:rPr dirty="0"/>
              <a:t> y </a:t>
            </a:r>
            <a:r>
              <a:rPr dirty="0" err="1"/>
              <a:t>adaptemos</a:t>
            </a:r>
            <a:r>
              <a:rPr dirty="0"/>
              <a:t> los </a:t>
            </a:r>
            <a:r>
              <a:rPr dirty="0" err="1"/>
              <a:t>espacios</a:t>
            </a:r>
            <a:r>
              <a:rPr dirty="0"/>
              <a:t> para que </a:t>
            </a:r>
            <a:r>
              <a:rPr dirty="0" err="1"/>
              <a:t>todas</a:t>
            </a:r>
            <a:r>
              <a:rPr dirty="0"/>
              <a:t> las personas </a:t>
            </a:r>
            <a:r>
              <a:rPr dirty="0" err="1"/>
              <a:t>puedan</a:t>
            </a:r>
            <a:r>
              <a:rPr dirty="0"/>
              <a:t> </a:t>
            </a:r>
            <a:r>
              <a:rPr dirty="0" err="1"/>
              <a:t>usarlos</a:t>
            </a:r>
            <a:r>
              <a:rPr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97280" y="3657600"/>
            <a:ext cx="4663440" cy="150876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dirty="0" err="1"/>
              <a:t>Defiende</a:t>
            </a:r>
            <a:r>
              <a:rPr dirty="0"/>
              <a:t> una </a:t>
            </a:r>
            <a:r>
              <a:rPr dirty="0" err="1"/>
              <a:t>opción</a:t>
            </a:r>
            <a:endParaRPr dirty="0"/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rPr dirty="0"/>
              <a:t>Da una </a:t>
            </a:r>
            <a:r>
              <a:rPr dirty="0" err="1"/>
              <a:t>razón</a:t>
            </a:r>
            <a:r>
              <a:rPr dirty="0"/>
              <a:t> y </a:t>
            </a:r>
            <a:r>
              <a:rPr dirty="0" err="1"/>
              <a:t>menciona</a:t>
            </a:r>
            <a:r>
              <a:rPr dirty="0"/>
              <a:t> un </a:t>
            </a:r>
            <a:r>
              <a:rPr dirty="0" err="1"/>
              <a:t>espacio</a:t>
            </a:r>
            <a:r>
              <a:rPr dirty="0"/>
              <a:t> del colegio que </a:t>
            </a:r>
            <a:r>
              <a:rPr dirty="0" err="1"/>
              <a:t>podría</a:t>
            </a:r>
            <a:r>
              <a:rPr dirty="0"/>
              <a:t> </a:t>
            </a:r>
            <a:r>
              <a:rPr dirty="0" err="1"/>
              <a:t>mejorarse</a:t>
            </a:r>
            <a:r>
              <a:rPr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72200" y="3657600"/>
            <a:ext cx="4663440" cy="150876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dirty="0" err="1"/>
              <a:t>Conecta</a:t>
            </a:r>
            <a:r>
              <a:rPr dirty="0"/>
              <a:t> con </a:t>
            </a:r>
            <a:r>
              <a:rPr dirty="0" err="1"/>
              <a:t>matemáticas</a:t>
            </a:r>
            <a:endParaRPr dirty="0"/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rPr dirty="0"/>
              <a:t>¿</a:t>
            </a:r>
            <a:r>
              <a:rPr dirty="0" err="1"/>
              <a:t>Qué</a:t>
            </a:r>
            <a:r>
              <a:rPr dirty="0"/>
              <a:t> </a:t>
            </a:r>
            <a:r>
              <a:rPr dirty="0" err="1"/>
              <a:t>podríamos</a:t>
            </a:r>
            <a:r>
              <a:rPr dirty="0"/>
              <a:t> </a:t>
            </a:r>
            <a:r>
              <a:rPr dirty="0" err="1"/>
              <a:t>medir</a:t>
            </a:r>
            <a:r>
              <a:rPr dirty="0"/>
              <a:t> para saber </a:t>
            </a:r>
            <a:r>
              <a:rPr dirty="0" err="1"/>
              <a:t>si</a:t>
            </a:r>
            <a:r>
              <a:rPr dirty="0"/>
              <a:t> una </a:t>
            </a:r>
            <a:r>
              <a:rPr dirty="0" err="1"/>
              <a:t>solución</a:t>
            </a:r>
            <a:r>
              <a:rPr dirty="0"/>
              <a:t> de </a:t>
            </a:r>
            <a:r>
              <a:rPr dirty="0" err="1"/>
              <a:t>accesibilidad</a:t>
            </a:r>
            <a:r>
              <a:rPr dirty="0"/>
              <a:t> </a:t>
            </a:r>
            <a:r>
              <a:rPr dirty="0" err="1"/>
              <a:t>funciona</a:t>
            </a:r>
            <a:r>
              <a:rPr dirty="0"/>
              <a:t>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02920"/>
            <a:ext cx="10817352" cy="1005840"/>
          </a:xfrm>
          <a:prstGeom prst="rect">
            <a:avLst/>
          </a:prstGeom>
          <a:noFill/>
        </p:spPr>
        <p:txBody>
          <a:bodyPr wrap="square" tIns="0" bIns="0">
            <a:normAutofit/>
          </a:bodyPr>
          <a:lstStyle/>
          <a:p>
            <a:pPr>
              <a:defRPr sz="2400" b="1">
                <a:solidFill>
                  <a:srgbClr val="0F172A"/>
                </a:solidFill>
                <a:latin typeface="Georgia"/>
              </a:defRPr>
            </a:pPr>
            <a:r>
              <a:rPr dirty="0" err="1">
                <a:latin typeface="Aptos Display"/>
              </a:rPr>
              <a:t>Trigonometría</a:t>
            </a:r>
            <a:r>
              <a:rPr dirty="0"/>
              <a:t> para una </a:t>
            </a:r>
            <a:r>
              <a:rPr dirty="0" err="1"/>
              <a:t>sociedad</a:t>
            </a:r>
            <a:r>
              <a:rPr dirty="0"/>
              <a:t> </a:t>
            </a:r>
            <a:r>
              <a:rPr dirty="0" err="1"/>
              <a:t>más</a:t>
            </a:r>
            <a:r>
              <a:rPr dirty="0"/>
              <a:t> </a:t>
            </a:r>
            <a:r>
              <a:rPr dirty="0" err="1"/>
              <a:t>justa</a:t>
            </a:r>
            <a:r>
              <a:rPr dirty="0"/>
              <a:t>, </a:t>
            </a:r>
            <a:r>
              <a:rPr dirty="0" err="1"/>
              <a:t>equitativa</a:t>
            </a:r>
            <a:r>
              <a:rPr dirty="0"/>
              <a:t> e </a:t>
            </a:r>
            <a:r>
              <a:rPr dirty="0" err="1"/>
              <a:t>inclusiva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685800" y="1737360"/>
            <a:ext cx="10817352" cy="381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381001" y="1979293"/>
            <a:ext cx="3609974" cy="42024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1200"/>
              </a:spcAft>
              <a:defRPr sz="1800" b="1">
                <a:solidFill>
                  <a:srgbClr val="0284C7"/>
                </a:solidFill>
                <a:latin typeface="Georgia"/>
              </a:defRPr>
            </a:pPr>
            <a:r>
              <a:rPr dirty="0" err="1">
                <a:latin typeface="Google Sans Text"/>
              </a:rPr>
              <a:t>Matemáticas</a:t>
            </a:r>
            <a:r>
              <a:rPr dirty="0"/>
              <a:t> con </a:t>
            </a:r>
            <a:r>
              <a:rPr dirty="0" err="1"/>
              <a:t>Propósito</a:t>
            </a:r>
            <a:endParaRPr dirty="0"/>
          </a:p>
          <a:p>
            <a:pPr>
              <a:defRPr sz="1300">
                <a:solidFill>
                  <a:srgbClr val="475569"/>
                </a:solidFill>
                <a:latin typeface="Arial"/>
              </a:defRPr>
            </a:pPr>
            <a:r>
              <a:rPr sz="2000" b="1" dirty="0">
                <a:solidFill>
                  <a:schemeClr val="tx1"/>
                </a:solidFill>
                <a:latin typeface="Google Sans Text"/>
              </a:rPr>
              <a:t>La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trigonometría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no es un conjunto de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fórmulas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abstractas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aisladas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 la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realidad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.</a:t>
            </a:r>
            <a:r>
              <a:rPr lang="es-ES" sz="2000" b="1" dirty="0">
                <a:solidFill>
                  <a:schemeClr val="tx1"/>
                </a:solidFill>
                <a:latin typeface="Google Sans Text"/>
              </a:rPr>
              <a:t> Es 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una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herramienta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ingeniería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social y civil que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nos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permite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medir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,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analizar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y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transformar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activamente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nuestro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entorno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físico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para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hacerlo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hospitalario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para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todos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34840" y="1965959"/>
            <a:ext cx="3688082" cy="421576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1200"/>
              </a:spcAft>
              <a:defRPr sz="1800" b="1">
                <a:solidFill>
                  <a:srgbClr val="0284C7"/>
                </a:solidFill>
                <a:latin typeface="Georgia"/>
              </a:defRPr>
            </a:pPr>
            <a:r>
              <a:rPr dirty="0" err="1"/>
              <a:t>Inclusión</a:t>
            </a:r>
            <a:r>
              <a:rPr dirty="0"/>
              <a:t> </a:t>
            </a:r>
            <a:r>
              <a:rPr dirty="0" err="1">
                <a:latin typeface="Aptos Display"/>
              </a:rPr>
              <a:t>como</a:t>
            </a:r>
            <a:r>
              <a:rPr dirty="0"/>
              <a:t> un Derecho</a:t>
            </a:r>
          </a:p>
          <a:p>
            <a:pPr>
              <a:defRPr sz="1300">
                <a:solidFill>
                  <a:srgbClr val="475569"/>
                </a:solidFill>
                <a:latin typeface="Arial"/>
              </a:defRPr>
            </a:pPr>
            <a:r>
              <a:rPr sz="2000" b="1" dirty="0">
                <a:solidFill>
                  <a:schemeClr val="tx1"/>
                </a:solidFill>
                <a:latin typeface="Google Sans Text"/>
              </a:rPr>
              <a:t>Las barreras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arquitectónicas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</a:t>
            </a:r>
            <a:r>
              <a:rPr lang="es-ES" sz="2000" b="1" dirty="0">
                <a:solidFill>
                  <a:schemeClr val="tx1"/>
                </a:solidFill>
                <a:latin typeface="Google Sans Text"/>
              </a:rPr>
              <a:t> un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lang="es-ES" sz="2000" b="1" dirty="0">
                <a:solidFill>
                  <a:schemeClr val="tx1"/>
                </a:solidFill>
                <a:latin typeface="Google Sans Text"/>
              </a:rPr>
              <a:t>lugar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excluyen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manera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directa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a personas con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movilidad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reducida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,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vulnerando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su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derecho al libre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desplazamiento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.</a:t>
            </a:r>
            <a:br>
              <a:rPr sz="2000" b="1" dirty="0">
                <a:solidFill>
                  <a:schemeClr val="tx1"/>
                </a:solidFill>
                <a:latin typeface="Google Sans Text"/>
              </a:rPr>
            </a:br>
            <a:br>
              <a:rPr sz="2000" b="1" dirty="0">
                <a:solidFill>
                  <a:schemeClr val="tx1"/>
                </a:solidFill>
                <a:latin typeface="Google Sans Text"/>
              </a:rPr>
            </a:br>
            <a:r>
              <a:rPr sz="2000" b="1" dirty="0" err="1">
                <a:solidFill>
                  <a:schemeClr val="tx1"/>
                </a:solidFill>
                <a:latin typeface="Google Sans Text"/>
              </a:rPr>
              <a:t>Calcular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pendientes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correctas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es un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acto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justicia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y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empatía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social.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393431" y="1965958"/>
            <a:ext cx="3688082" cy="42157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1200"/>
              </a:spcAft>
              <a:defRPr sz="1800" b="1">
                <a:solidFill>
                  <a:srgbClr val="0284C7"/>
                </a:solidFill>
                <a:latin typeface="Georgia"/>
              </a:defRPr>
            </a:pPr>
            <a:r>
              <a:rPr dirty="0" err="1">
                <a:latin typeface="Aptos Display"/>
              </a:rPr>
              <a:t>Compromiso</a:t>
            </a:r>
            <a:r>
              <a:rPr dirty="0"/>
              <a:t> y </a:t>
            </a:r>
            <a:r>
              <a:rPr dirty="0" err="1"/>
              <a:t>Acción</a:t>
            </a:r>
            <a:br>
              <a:rPr sz="2000" b="1" dirty="0">
                <a:solidFill>
                  <a:schemeClr val="tx1"/>
                </a:solidFill>
                <a:latin typeface="Google Sans Text"/>
              </a:rPr>
            </a:br>
            <a:br>
              <a:rPr sz="2000" b="1" dirty="0">
                <a:solidFill>
                  <a:schemeClr val="tx1"/>
                </a:solidFill>
                <a:latin typeface="Google Sans Text"/>
              </a:rPr>
            </a:br>
            <a:r>
              <a:rPr sz="2000" b="1" dirty="0" err="1">
                <a:solidFill>
                  <a:schemeClr val="tx1"/>
                </a:solidFill>
                <a:latin typeface="Google Sans Text"/>
              </a:rPr>
              <a:t>Presenten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formalmente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el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plano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accesibilidad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 </a:t>
            </a:r>
            <a:r>
              <a:rPr lang="es-ES" sz="2000" b="1" dirty="0">
                <a:solidFill>
                  <a:schemeClr val="tx1"/>
                </a:solidFill>
                <a:latin typeface="Google Sans Text"/>
              </a:rPr>
              <a:t>un lugar del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colegio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desarrollado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las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propuestas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rediseño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 para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inspirar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un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cambio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real.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02920"/>
            <a:ext cx="10817352" cy="1005840"/>
          </a:xfrm>
          <a:prstGeom prst="rect">
            <a:avLst/>
          </a:prstGeom>
          <a:noFill/>
        </p:spPr>
        <p:txBody>
          <a:bodyPr wrap="square" tIns="0" bIns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rgbClr val="0F172A"/>
                </a:solidFill>
                <a:latin typeface="Georgia"/>
              </a:defRPr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Aptos Display"/>
              </a:rPr>
              <a:t>¿La </a:t>
            </a:r>
            <a:r>
              <a:rPr kumimoji="0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Aptos Display"/>
              </a:rPr>
              <a:t>accesibilidad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Aptos Display"/>
              </a:rPr>
              <a:t> </a:t>
            </a:r>
            <a:r>
              <a:rPr kumimoji="0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Aptos Display"/>
              </a:rPr>
              <a:t>en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Aptos Display"/>
              </a:rPr>
              <a:t> </a:t>
            </a:r>
            <a:r>
              <a:rPr lang="es-ES" sz="2400" b="1" dirty="0">
                <a:solidFill>
                  <a:srgbClr val="0F172A"/>
                </a:solidFill>
                <a:latin typeface="Aptos Display"/>
              </a:rPr>
              <a:t>un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Aptos Display"/>
              </a:rPr>
              <a:t> colegio es un derecho </a:t>
            </a:r>
            <a:r>
              <a:rPr kumimoji="0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Aptos Display"/>
              </a:rPr>
              <a:t>garantizado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Aptos Display"/>
              </a:rPr>
              <a:t> o un privilegio?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737360"/>
            <a:ext cx="10817352" cy="381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1965960"/>
            <a:ext cx="512064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2000" b="1">
                <a:solidFill>
                  <a:srgbClr val="EA580C"/>
                </a:solidFill>
                <a:latin typeface="Georgia"/>
              </a:defRPr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El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dilema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de la rampa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empinada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500">
                <a:solidFill>
                  <a:srgbClr val="475569"/>
                </a:solidFill>
                <a:latin typeface="Arial"/>
              </a:defRPr>
            </a:pP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Supongan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que las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directivas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del colegio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inauguran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con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orgullo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una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nueva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rampa de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acceso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para la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biblioteca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. Sin embargo,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debido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al poco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espacio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, la rampa se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construye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con un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ángulo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de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inclinación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de 25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grados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.</a:t>
            </a:r>
            <a:b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</a:br>
            <a:b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</a:b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Físicamente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la rampa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cumple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el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objetivo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de '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conectar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'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el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suelo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con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el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nivel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superior. Pero, ¿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qué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ocurre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cuando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un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estudiante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en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silla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de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ruedas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intenta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subirla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solo? La rampa se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convierte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en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una barrera insuperable que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requiere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una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fuerza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muscular extrema.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965960"/>
            <a:ext cx="5753100" cy="3962400"/>
          </a:xfrm>
          <a:prstGeom prst="roundRect">
            <a:avLst/>
          </a:prstGeom>
          <a:solidFill>
            <a:srgbClr val="FEF3C7"/>
          </a:solidFill>
          <a:ln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Tx/>
              <a:buSzTx/>
              <a:buFontTx/>
              <a:buNone/>
              <a:tabLst/>
              <a:defRPr sz="1200" b="1">
                <a:solidFill>
                  <a:srgbClr val="EA580C"/>
                </a:solidFill>
                <a:latin typeface="Arial"/>
              </a:defRPr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EA580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PREGUNTA DE REFLEXIÓN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 sz="2200" b="1">
                <a:solidFill>
                  <a:srgbClr val="0F172A"/>
                </a:solidFill>
                <a:latin typeface="Georgia"/>
              </a:defRPr>
            </a:pP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¿Es la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accesibilidad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física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en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una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escuela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un derecho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humano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fundamental que debe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diseñarse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con rigor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matemático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, o es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simplemente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una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mejora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opcional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de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infraestructura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sujeta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al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presupuesto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de la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institución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i="1">
                <a:solidFill>
                  <a:srgbClr val="475569"/>
                </a:solidFill>
                <a:latin typeface="Arial"/>
              </a:defRPr>
            </a:pPr>
            <a:r>
              <a:rPr kumimoji="0" lang="es-ES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Respuesta en voz alta:</a:t>
            </a:r>
            <a:b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Debatan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y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elijan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una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postura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¿Es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aceptable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una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solución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que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matemáticamente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'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existe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'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pero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que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la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práctica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excluye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 las personas que la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necesitan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02920"/>
            <a:ext cx="10817352" cy="1005840"/>
          </a:xfrm>
          <a:prstGeom prst="rect">
            <a:avLst/>
          </a:prstGeom>
          <a:noFill/>
        </p:spPr>
        <p:txBody>
          <a:bodyPr wrap="square" tIns="0" bIns="0">
            <a:normAutofit/>
          </a:bodyPr>
          <a:lstStyle/>
          <a:p>
            <a:pPr>
              <a:defRPr sz="2400" b="1">
                <a:solidFill>
                  <a:srgbClr val="0F172A"/>
                </a:solidFill>
                <a:latin typeface="Georgia"/>
              </a:defRPr>
            </a:pPr>
            <a:r>
              <a:rPr dirty="0" err="1">
                <a:latin typeface="Aptos Display"/>
              </a:rPr>
              <a:t>Ángulos</a:t>
            </a:r>
            <a:r>
              <a:rPr dirty="0">
                <a:latin typeface="Aptos Display"/>
              </a:rPr>
              <a:t> de </a:t>
            </a:r>
            <a:r>
              <a:rPr dirty="0" err="1">
                <a:latin typeface="Aptos Display"/>
              </a:rPr>
              <a:t>elevación</a:t>
            </a:r>
            <a:r>
              <a:rPr dirty="0">
                <a:latin typeface="Aptos Display"/>
              </a:rPr>
              <a:t> y </a:t>
            </a:r>
            <a:r>
              <a:rPr dirty="0" err="1">
                <a:latin typeface="Aptos Display"/>
              </a:rPr>
              <a:t>depresión</a:t>
            </a:r>
            <a:r>
              <a:rPr dirty="0">
                <a:latin typeface="Aptos Display"/>
              </a:rPr>
              <a:t> </a:t>
            </a:r>
            <a:r>
              <a:rPr dirty="0" err="1">
                <a:latin typeface="Aptos Display"/>
              </a:rPr>
              <a:t>en</a:t>
            </a:r>
            <a:r>
              <a:rPr dirty="0">
                <a:latin typeface="Aptos Display"/>
              </a:rPr>
              <a:t> </a:t>
            </a:r>
            <a:r>
              <a:rPr dirty="0" err="1">
                <a:latin typeface="Aptos Display"/>
              </a:rPr>
              <a:t>el</a:t>
            </a:r>
            <a:r>
              <a:rPr dirty="0">
                <a:latin typeface="Aptos Display"/>
              </a:rPr>
              <a:t> </a:t>
            </a:r>
            <a:r>
              <a:rPr dirty="0" err="1">
                <a:latin typeface="Aptos Display"/>
              </a:rPr>
              <a:t>análisis</a:t>
            </a:r>
            <a:r>
              <a:rPr dirty="0">
                <a:latin typeface="Aptos Display"/>
              </a:rPr>
              <a:t> de </a:t>
            </a:r>
            <a:r>
              <a:rPr dirty="0" err="1">
                <a:latin typeface="Aptos Display"/>
              </a:rPr>
              <a:t>entornos</a:t>
            </a:r>
            <a:r>
              <a:rPr dirty="0">
                <a:latin typeface="Aptos Display"/>
              </a:rPr>
              <a:t> </a:t>
            </a:r>
            <a:r>
              <a:rPr dirty="0" err="1">
                <a:latin typeface="Aptos Display"/>
              </a:rPr>
              <a:t>accesibles</a:t>
            </a:r>
            <a:endParaRPr dirty="0">
              <a:latin typeface="Aptos Display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346835"/>
            <a:ext cx="10817352" cy="381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33400" y="1539478"/>
            <a:ext cx="11296650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2800" b="1" i="1" dirty="0">
                <a:latin typeface="Google Sans Text"/>
              </a:rPr>
              <a:t>• </a:t>
            </a:r>
            <a:r>
              <a:rPr sz="2800" b="1" i="1" dirty="0" err="1">
                <a:latin typeface="Google Sans Text"/>
              </a:rPr>
              <a:t>Línea</a:t>
            </a:r>
            <a:r>
              <a:rPr sz="2800" b="1" i="1" dirty="0">
                <a:latin typeface="Google Sans Text"/>
              </a:rPr>
              <a:t> Horizontal de </a:t>
            </a:r>
            <a:r>
              <a:rPr sz="2800" b="1" i="1" dirty="0" err="1">
                <a:latin typeface="Google Sans Text"/>
              </a:rPr>
              <a:t>Referencia</a:t>
            </a:r>
            <a:r>
              <a:rPr sz="2800" b="1" i="1" dirty="0">
                <a:latin typeface="Google Sans Text"/>
              </a:rPr>
              <a:t>: </a:t>
            </a:r>
            <a:r>
              <a:rPr sz="2800" i="1" dirty="0" err="1">
                <a:latin typeface="Google Sans Text"/>
              </a:rPr>
              <a:t>Línea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imaginaria</a:t>
            </a:r>
            <a:r>
              <a:rPr sz="2800" i="1" dirty="0">
                <a:latin typeface="Google Sans Text"/>
              </a:rPr>
              <a:t> que se </a:t>
            </a:r>
            <a:r>
              <a:rPr sz="2800" i="1" dirty="0" err="1">
                <a:latin typeface="Google Sans Text"/>
              </a:rPr>
              <a:t>sitúa</a:t>
            </a:r>
            <a:r>
              <a:rPr sz="2800" i="1" dirty="0">
                <a:latin typeface="Google Sans Text"/>
              </a:rPr>
              <a:t> a la </a:t>
            </a:r>
            <a:r>
              <a:rPr sz="2800" i="1" dirty="0" err="1">
                <a:latin typeface="Google Sans Text"/>
              </a:rPr>
              <a:t>altura</a:t>
            </a:r>
            <a:r>
              <a:rPr sz="2800" i="1" dirty="0">
                <a:latin typeface="Google Sans Text"/>
              </a:rPr>
              <a:t> de los </a:t>
            </a:r>
            <a:r>
              <a:rPr sz="2800" i="1" dirty="0" err="1">
                <a:latin typeface="Google Sans Text"/>
              </a:rPr>
              <a:t>ojos</a:t>
            </a:r>
            <a:r>
              <a:rPr sz="2800" i="1" dirty="0">
                <a:latin typeface="Google Sans Text"/>
              </a:rPr>
              <a:t> del </a:t>
            </a:r>
            <a:r>
              <a:rPr sz="2800" i="1" dirty="0" err="1">
                <a:latin typeface="Google Sans Text"/>
              </a:rPr>
              <a:t>observador</a:t>
            </a:r>
            <a:r>
              <a:rPr sz="2800" i="1" dirty="0">
                <a:latin typeface="Google Sans Text"/>
              </a:rPr>
              <a:t>, </a:t>
            </a:r>
            <a:r>
              <a:rPr sz="2800" i="1" dirty="0" err="1">
                <a:latin typeface="Google Sans Text"/>
              </a:rPr>
              <a:t>paralela</a:t>
            </a:r>
            <a:r>
              <a:rPr sz="2800" i="1" dirty="0">
                <a:latin typeface="Google Sans Text"/>
              </a:rPr>
              <a:t> al </a:t>
            </a:r>
            <a:r>
              <a:rPr sz="2800" i="1" dirty="0" err="1">
                <a:latin typeface="Google Sans Text"/>
              </a:rPr>
              <a:t>suelo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plano</a:t>
            </a:r>
            <a:r>
              <a:rPr sz="2800" i="1" dirty="0">
                <a:latin typeface="Google Sans Text"/>
              </a:rPr>
              <a:t>.</a:t>
            </a:r>
          </a:p>
          <a:p>
            <a:pPr>
              <a:spcAft>
                <a:spcPts val="1200"/>
              </a:spcAft>
            </a:pPr>
            <a:r>
              <a:rPr sz="2800" b="1" i="1" dirty="0">
                <a:latin typeface="Google Sans Text"/>
              </a:rPr>
              <a:t>• </a:t>
            </a:r>
            <a:r>
              <a:rPr sz="2800" b="1" i="1" dirty="0" err="1">
                <a:latin typeface="Google Sans Text"/>
              </a:rPr>
              <a:t>Ángulo</a:t>
            </a:r>
            <a:r>
              <a:rPr sz="2800" b="1" i="1" dirty="0">
                <a:latin typeface="Google Sans Text"/>
              </a:rPr>
              <a:t> de </a:t>
            </a:r>
            <a:r>
              <a:rPr sz="2800" b="1" i="1" dirty="0" err="1">
                <a:latin typeface="Google Sans Text"/>
              </a:rPr>
              <a:t>Elevación</a:t>
            </a:r>
            <a:r>
              <a:rPr sz="2800" b="1" i="1" dirty="0">
                <a:latin typeface="Google Sans Text"/>
              </a:rPr>
              <a:t> (+): </a:t>
            </a:r>
            <a:r>
              <a:rPr sz="2800" i="1" dirty="0">
                <a:latin typeface="Google Sans Text"/>
              </a:rPr>
              <a:t>Se forma entre la </a:t>
            </a:r>
            <a:r>
              <a:rPr sz="2800" i="1" dirty="0" err="1">
                <a:latin typeface="Google Sans Text"/>
              </a:rPr>
              <a:t>línea</a:t>
            </a:r>
            <a:r>
              <a:rPr sz="2800" i="1" dirty="0">
                <a:latin typeface="Google Sans Text"/>
              </a:rPr>
              <a:t> horizontal de </a:t>
            </a:r>
            <a:r>
              <a:rPr sz="2800" i="1" dirty="0" err="1">
                <a:latin typeface="Google Sans Text"/>
              </a:rPr>
              <a:t>referencia</a:t>
            </a:r>
            <a:r>
              <a:rPr sz="2800" i="1" dirty="0">
                <a:latin typeface="Google Sans Text"/>
              </a:rPr>
              <a:t> y la </a:t>
            </a:r>
            <a:r>
              <a:rPr sz="2800" i="1" dirty="0" err="1">
                <a:latin typeface="Google Sans Text"/>
              </a:rPr>
              <a:t>línea</a:t>
            </a:r>
            <a:r>
              <a:rPr sz="2800" i="1" dirty="0">
                <a:latin typeface="Google Sans Text"/>
              </a:rPr>
              <a:t> de </a:t>
            </a:r>
            <a:r>
              <a:rPr sz="2800" i="1" dirty="0" err="1">
                <a:latin typeface="Google Sans Text"/>
              </a:rPr>
              <a:t>visión</a:t>
            </a:r>
            <a:r>
              <a:rPr sz="2800" i="1" dirty="0">
                <a:latin typeface="Google Sans Text"/>
              </a:rPr>
              <a:t> del </a:t>
            </a:r>
            <a:r>
              <a:rPr sz="2800" i="1" dirty="0" err="1">
                <a:latin typeface="Google Sans Text"/>
              </a:rPr>
              <a:t>observador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cuando</a:t>
            </a:r>
            <a:r>
              <a:rPr sz="2800" i="1" dirty="0">
                <a:latin typeface="Google Sans Text"/>
              </a:rPr>
              <a:t> dirige </a:t>
            </a:r>
            <a:r>
              <a:rPr sz="2800" i="1" dirty="0" err="1">
                <a:latin typeface="Google Sans Text"/>
              </a:rPr>
              <a:t>su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mirada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hacia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arriba</a:t>
            </a:r>
            <a:r>
              <a:rPr sz="2800" i="1" dirty="0">
                <a:latin typeface="Google Sans Text"/>
              </a:rPr>
              <a:t>.</a:t>
            </a:r>
          </a:p>
          <a:p>
            <a:pPr>
              <a:spcAft>
                <a:spcPts val="1200"/>
              </a:spcAft>
            </a:pPr>
            <a:r>
              <a:rPr sz="2800" b="1" i="1" dirty="0">
                <a:latin typeface="Google Sans Text"/>
              </a:rPr>
              <a:t>• </a:t>
            </a:r>
            <a:r>
              <a:rPr sz="2800" b="1" i="1" dirty="0" err="1">
                <a:latin typeface="Google Sans Text"/>
              </a:rPr>
              <a:t>Ángulo</a:t>
            </a:r>
            <a:r>
              <a:rPr sz="2800" b="1" i="1" dirty="0">
                <a:latin typeface="Google Sans Text"/>
              </a:rPr>
              <a:t> de </a:t>
            </a:r>
            <a:r>
              <a:rPr sz="2800" b="1" i="1" dirty="0" err="1">
                <a:latin typeface="Google Sans Text"/>
              </a:rPr>
              <a:t>Depresión</a:t>
            </a:r>
            <a:r>
              <a:rPr sz="2800" b="1" i="1" dirty="0">
                <a:latin typeface="Google Sans Text"/>
              </a:rPr>
              <a:t> (-): </a:t>
            </a:r>
            <a:r>
              <a:rPr sz="2800" i="1" dirty="0">
                <a:latin typeface="Google Sans Text"/>
              </a:rPr>
              <a:t>Se forma entre la </a:t>
            </a:r>
            <a:r>
              <a:rPr sz="2800" i="1" dirty="0" err="1">
                <a:latin typeface="Google Sans Text"/>
              </a:rPr>
              <a:t>línea</a:t>
            </a:r>
            <a:r>
              <a:rPr sz="2800" i="1" dirty="0">
                <a:latin typeface="Google Sans Text"/>
              </a:rPr>
              <a:t> horizontal de </a:t>
            </a:r>
            <a:r>
              <a:rPr sz="2800" i="1" dirty="0" err="1">
                <a:latin typeface="Google Sans Text"/>
              </a:rPr>
              <a:t>referencia</a:t>
            </a:r>
            <a:r>
              <a:rPr sz="2800" i="1" dirty="0">
                <a:latin typeface="Google Sans Text"/>
              </a:rPr>
              <a:t> y la </a:t>
            </a:r>
            <a:r>
              <a:rPr sz="2800" i="1" dirty="0" err="1">
                <a:latin typeface="Google Sans Text"/>
              </a:rPr>
              <a:t>línea</a:t>
            </a:r>
            <a:r>
              <a:rPr sz="2800" i="1" dirty="0">
                <a:latin typeface="Google Sans Text"/>
              </a:rPr>
              <a:t> de </a:t>
            </a:r>
            <a:r>
              <a:rPr sz="2800" i="1" dirty="0" err="1">
                <a:latin typeface="Google Sans Text"/>
              </a:rPr>
              <a:t>visión</a:t>
            </a:r>
            <a:r>
              <a:rPr sz="2800" i="1" dirty="0">
                <a:latin typeface="Google Sans Text"/>
              </a:rPr>
              <a:t> del </a:t>
            </a:r>
            <a:r>
              <a:rPr sz="2800" i="1" dirty="0" err="1">
                <a:latin typeface="Google Sans Text"/>
              </a:rPr>
              <a:t>observador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cuando</a:t>
            </a:r>
            <a:r>
              <a:rPr sz="2800" i="1" dirty="0">
                <a:latin typeface="Google Sans Text"/>
              </a:rPr>
              <a:t> dirige </a:t>
            </a:r>
            <a:r>
              <a:rPr sz="2800" i="1" dirty="0" err="1">
                <a:latin typeface="Google Sans Text"/>
              </a:rPr>
              <a:t>su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mirada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hacia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abajo</a:t>
            </a:r>
            <a:r>
              <a:rPr sz="2800" i="1" dirty="0">
                <a:latin typeface="Google Sans Text"/>
              </a:rPr>
              <a:t>.</a:t>
            </a:r>
          </a:p>
          <a:p>
            <a:pPr>
              <a:spcAft>
                <a:spcPts val="1200"/>
              </a:spcAft>
            </a:pPr>
            <a:r>
              <a:rPr sz="2800" b="1" i="1" dirty="0">
                <a:latin typeface="Google Sans Text"/>
              </a:rPr>
              <a:t>• </a:t>
            </a:r>
            <a:r>
              <a:rPr sz="2800" b="1" i="1" dirty="0" err="1">
                <a:latin typeface="Google Sans Text"/>
              </a:rPr>
              <a:t>Importancia</a:t>
            </a:r>
            <a:r>
              <a:rPr sz="2800" b="1" i="1" dirty="0">
                <a:latin typeface="Google Sans Text"/>
              </a:rPr>
              <a:t> </a:t>
            </a:r>
            <a:r>
              <a:rPr sz="2800" b="1" i="1" dirty="0" err="1">
                <a:latin typeface="Google Sans Text"/>
              </a:rPr>
              <a:t>en</a:t>
            </a:r>
            <a:r>
              <a:rPr sz="2800" b="1" i="1" dirty="0">
                <a:latin typeface="Google Sans Text"/>
              </a:rPr>
              <a:t> </a:t>
            </a:r>
            <a:r>
              <a:rPr sz="2800" b="1" i="1" dirty="0" err="1">
                <a:latin typeface="Google Sans Text"/>
              </a:rPr>
              <a:t>Accesibilidad</a:t>
            </a:r>
            <a:r>
              <a:rPr sz="2800" b="1" i="1" dirty="0">
                <a:latin typeface="Google Sans Text"/>
              </a:rPr>
              <a:t>: </a:t>
            </a:r>
            <a:r>
              <a:rPr sz="2800" i="1" dirty="0" err="1">
                <a:latin typeface="Google Sans Text"/>
              </a:rPr>
              <a:t>Ayuda</a:t>
            </a:r>
            <a:r>
              <a:rPr sz="2800" i="1" dirty="0">
                <a:latin typeface="Google Sans Text"/>
              </a:rPr>
              <a:t> a </a:t>
            </a:r>
            <a:r>
              <a:rPr sz="2800" i="1" dirty="0" err="1">
                <a:latin typeface="Google Sans Text"/>
              </a:rPr>
              <a:t>calcular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desniveles</a:t>
            </a:r>
            <a:r>
              <a:rPr sz="2800" i="1" dirty="0">
                <a:latin typeface="Google Sans Text"/>
              </a:rPr>
              <a:t>, </a:t>
            </a:r>
            <a:r>
              <a:rPr sz="2800" i="1" dirty="0" err="1">
                <a:latin typeface="Google Sans Text"/>
              </a:rPr>
              <a:t>planificar</a:t>
            </a:r>
            <a:r>
              <a:rPr sz="2800" i="1" dirty="0">
                <a:latin typeface="Google Sans Text"/>
              </a:rPr>
              <a:t> la </a:t>
            </a:r>
            <a:r>
              <a:rPr sz="2800" i="1" dirty="0" err="1">
                <a:latin typeface="Google Sans Text"/>
              </a:rPr>
              <a:t>ubicación</a:t>
            </a:r>
            <a:r>
              <a:rPr sz="2800" i="1" dirty="0">
                <a:latin typeface="Google Sans Text"/>
              </a:rPr>
              <a:t> de </a:t>
            </a:r>
            <a:r>
              <a:rPr sz="2800" i="1" dirty="0" err="1">
                <a:latin typeface="Google Sans Text"/>
              </a:rPr>
              <a:t>señalización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táctil</a:t>
            </a:r>
            <a:r>
              <a:rPr sz="2800" i="1" dirty="0">
                <a:latin typeface="Google Sans Text"/>
              </a:rPr>
              <a:t>/visual y </a:t>
            </a:r>
            <a:r>
              <a:rPr sz="2800" i="1" dirty="0" err="1">
                <a:latin typeface="Google Sans Text"/>
              </a:rPr>
              <a:t>evaluar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rampas</a:t>
            </a:r>
            <a:r>
              <a:rPr sz="2800" i="1" dirty="0">
                <a:latin typeface="Google Sans Text"/>
              </a:rPr>
              <a:t> de </a:t>
            </a:r>
            <a:r>
              <a:rPr sz="2800" i="1" dirty="0" err="1">
                <a:latin typeface="Google Sans Text"/>
              </a:rPr>
              <a:t>acceso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seguro</a:t>
            </a:r>
            <a:r>
              <a:rPr sz="2800" i="1" dirty="0">
                <a:latin typeface="Google Sans Text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1. Plano del colegio: medir para incluir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376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468880" y="786384"/>
            <a:ext cx="8869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F6670"/>
                </a:solidFill>
                <a:latin typeface="Aptos"/>
              </a:defRPr>
            </a:pPr>
            <a:r>
              <a:rPr dirty="0" err="1"/>
              <a:t>Ejemplo</a:t>
            </a:r>
            <a:r>
              <a:rPr dirty="0"/>
              <a:t> </a:t>
            </a:r>
            <a:r>
              <a:rPr dirty="0" err="1"/>
              <a:t>completo</a:t>
            </a:r>
            <a:r>
              <a:rPr dirty="0"/>
              <a:t> de una </a:t>
            </a:r>
            <a:r>
              <a:rPr dirty="0" err="1"/>
              <a:t>situación</a:t>
            </a:r>
            <a:r>
              <a:rPr dirty="0"/>
              <a:t> de </a:t>
            </a:r>
            <a:r>
              <a:rPr dirty="0" err="1"/>
              <a:t>accesibilidad</a:t>
            </a:r>
            <a:endParaRPr dirty="0"/>
          </a:p>
        </p:txBody>
      </p:sp>
      <p:pic>
        <p:nvPicPr>
          <p:cNvPr id="6" name="Picture 5" descr="a_colorful_educational_infographic_poster_layout_a.png"/>
          <p:cNvPicPr>
            <a:picLocks noChangeAspect="1"/>
          </p:cNvPicPr>
          <p:nvPr/>
        </p:nvPicPr>
        <p:blipFill rotWithShape="1">
          <a:blip r:embed="rId2"/>
          <a:srcRect b="5354"/>
          <a:stretch/>
        </p:blipFill>
        <p:spPr>
          <a:xfrm>
            <a:off x="119991" y="1228344"/>
            <a:ext cx="8035339" cy="5196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ounded Rectangle 6"/>
          <p:cNvSpPr/>
          <p:nvPr/>
        </p:nvSpPr>
        <p:spPr>
          <a:xfrm>
            <a:off x="8275320" y="1234440"/>
            <a:ext cx="3337560" cy="114300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Observa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¿Dónde aparecen distancia, ángulo, altura y pendiente?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75320" y="2606040"/>
            <a:ext cx="3337560" cy="141732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rPr dirty="0"/>
              <a:t>¿</a:t>
            </a:r>
            <a:r>
              <a:rPr dirty="0" err="1"/>
              <a:t>Qué</a:t>
            </a:r>
            <a:r>
              <a:rPr dirty="0"/>
              <a:t> </a:t>
            </a:r>
            <a:r>
              <a:rPr dirty="0" err="1"/>
              <a:t>dato</a:t>
            </a:r>
            <a:r>
              <a:rPr dirty="0"/>
              <a:t> </a:t>
            </a:r>
            <a:r>
              <a:rPr dirty="0" err="1"/>
              <a:t>debemos</a:t>
            </a:r>
            <a:r>
              <a:rPr dirty="0"/>
              <a:t> </a:t>
            </a:r>
            <a:r>
              <a:rPr dirty="0" err="1"/>
              <a:t>conocer</a:t>
            </a:r>
            <a:r>
              <a:rPr dirty="0"/>
              <a:t> para </a:t>
            </a:r>
            <a:r>
              <a:rPr dirty="0" err="1"/>
              <a:t>decidir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una rampa </a:t>
            </a:r>
            <a:r>
              <a:rPr dirty="0" err="1"/>
              <a:t>necesita</a:t>
            </a:r>
            <a:r>
              <a:rPr dirty="0"/>
              <a:t> ser </a:t>
            </a:r>
            <a:r>
              <a:rPr dirty="0" err="1"/>
              <a:t>modificada</a:t>
            </a:r>
            <a:r>
              <a:rPr dirty="0"/>
              <a:t>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75320" y="4251960"/>
            <a:ext cx="3337560" cy="1417320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rPr dirty="0"/>
              <a:t>¿</a:t>
            </a:r>
            <a:r>
              <a:rPr dirty="0" err="1"/>
              <a:t>Qué</a:t>
            </a:r>
            <a:r>
              <a:rPr dirty="0"/>
              <a:t> </a:t>
            </a:r>
            <a:r>
              <a:rPr dirty="0" err="1"/>
              <a:t>espacio</a:t>
            </a:r>
            <a:r>
              <a:rPr dirty="0"/>
              <a:t> del colegio </a:t>
            </a:r>
            <a:r>
              <a:rPr dirty="0" err="1"/>
              <a:t>podría</a:t>
            </a:r>
            <a:r>
              <a:rPr dirty="0"/>
              <a:t> </a:t>
            </a:r>
            <a:r>
              <a:rPr dirty="0" err="1"/>
              <a:t>representarse</a:t>
            </a:r>
            <a:r>
              <a:rPr dirty="0"/>
              <a:t> con un </a:t>
            </a:r>
            <a:r>
              <a:rPr dirty="0" err="1"/>
              <a:t>esquema</a:t>
            </a:r>
            <a:r>
              <a:rPr dirty="0"/>
              <a:t> similar?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02920"/>
            <a:ext cx="10817352" cy="1005840"/>
          </a:xfrm>
          <a:prstGeom prst="rect">
            <a:avLst/>
          </a:prstGeom>
          <a:noFill/>
        </p:spPr>
        <p:txBody>
          <a:bodyPr wrap="square" tIns="0" bIns="0">
            <a:normAutofit/>
          </a:bodyPr>
          <a:lstStyle/>
          <a:p>
            <a:pPr>
              <a:defRPr sz="2400" b="1">
                <a:solidFill>
                  <a:srgbClr val="0F172A"/>
                </a:solidFill>
                <a:latin typeface="Georgia"/>
              </a:defRPr>
            </a:pPr>
            <a:r>
              <a:rPr dirty="0" err="1"/>
              <a:t>Preguntas</a:t>
            </a:r>
            <a:r>
              <a:rPr dirty="0"/>
              <a:t> de </a:t>
            </a:r>
            <a:r>
              <a:rPr dirty="0" err="1"/>
              <a:t>análisis</a:t>
            </a:r>
            <a:r>
              <a:rPr dirty="0"/>
              <a:t>: </a:t>
            </a:r>
            <a:r>
              <a:rPr dirty="0" err="1"/>
              <a:t>Ángulos</a:t>
            </a:r>
            <a:r>
              <a:rPr dirty="0"/>
              <a:t> de </a:t>
            </a:r>
            <a:r>
              <a:rPr dirty="0" err="1"/>
              <a:t>elevación</a:t>
            </a:r>
            <a:r>
              <a:rPr dirty="0"/>
              <a:t> y </a:t>
            </a:r>
            <a:r>
              <a:rPr dirty="0" err="1"/>
              <a:t>depresión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685800" y="1737360"/>
            <a:ext cx="10817352" cy="381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85800" y="1965960"/>
            <a:ext cx="3383280" cy="41148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1200"/>
              </a:spcAft>
              <a:defRPr sz="1800" b="1">
                <a:solidFill>
                  <a:srgbClr val="0284C7"/>
                </a:solidFill>
                <a:latin typeface="Georgia"/>
              </a:defRPr>
            </a:pPr>
            <a:r>
              <a:rPr dirty="0" err="1"/>
              <a:t>Pregunta</a:t>
            </a:r>
            <a:r>
              <a:rPr dirty="0"/>
              <a:t> 1:</a:t>
            </a:r>
            <a:endParaRPr lang="es-ES" dirty="0"/>
          </a:p>
          <a:p>
            <a:pPr>
              <a:defRPr sz="1300">
                <a:solidFill>
                  <a:srgbClr val="475569"/>
                </a:solidFill>
                <a:latin typeface="Arial"/>
              </a:defRPr>
            </a:pPr>
            <a:r>
              <a:rPr lang="es-ES" sz="1600" b="1" dirty="0">
                <a:solidFill>
                  <a:schemeClr val="tx1"/>
                </a:solidFill>
              </a:rPr>
              <a:t>¿Por qué es indispensable trazar la 'línea horizontal' a partir de los ojos del estudiante en el punto A?</a:t>
            </a:r>
            <a:br>
              <a:rPr lang="es-ES" sz="1600" b="1" dirty="0">
                <a:solidFill>
                  <a:schemeClr val="tx1"/>
                </a:solidFill>
              </a:rPr>
            </a:br>
            <a:br>
              <a:rPr lang="es-ES" sz="1600" b="1" dirty="0">
                <a:solidFill>
                  <a:schemeClr val="tx1"/>
                </a:solidFill>
              </a:rPr>
            </a:br>
            <a:r>
              <a:rPr lang="es-ES" sz="1600" b="1" dirty="0">
                <a:solidFill>
                  <a:schemeClr val="tx1"/>
                </a:solidFill>
              </a:rPr>
              <a:t>Si el estudiante se pusiera de pie en lugar de estar en su silla de ruedas, ¿cómo se verían afectados los d de elevación y depresión hacia los puntos B y C?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34840" y="1965960"/>
            <a:ext cx="3383280" cy="41148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1200"/>
              </a:spcAft>
              <a:defRPr sz="1800" b="1">
                <a:solidFill>
                  <a:srgbClr val="0284C7"/>
                </a:solidFill>
                <a:latin typeface="Georgia"/>
              </a:defRPr>
            </a:pPr>
            <a:r>
              <a:rPr dirty="0" err="1"/>
              <a:t>Pregunta</a:t>
            </a:r>
            <a:r>
              <a:rPr dirty="0"/>
              <a:t> 2:</a:t>
            </a:r>
          </a:p>
          <a:p>
            <a:pPr>
              <a:defRPr sz="1300">
                <a:solidFill>
                  <a:srgbClr val="475569"/>
                </a:solidFill>
                <a:latin typeface="Arial"/>
              </a:defRPr>
            </a:pPr>
            <a:r>
              <a:rPr sz="1600" b="1" dirty="0">
                <a:solidFill>
                  <a:schemeClr val="tx1"/>
                </a:solidFill>
              </a:rPr>
              <a:t>¿</a:t>
            </a:r>
            <a:r>
              <a:rPr sz="1600" b="1" dirty="0" err="1">
                <a:solidFill>
                  <a:schemeClr val="tx1"/>
                </a:solidFill>
              </a:rPr>
              <a:t>Cómo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podemos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medir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en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el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mundo</a:t>
            </a:r>
            <a:r>
              <a:rPr sz="1600" b="1" dirty="0">
                <a:solidFill>
                  <a:schemeClr val="tx1"/>
                </a:solidFill>
              </a:rPr>
              <a:t> real </a:t>
            </a:r>
            <a:r>
              <a:rPr sz="1600" b="1" dirty="0" err="1">
                <a:solidFill>
                  <a:schemeClr val="tx1"/>
                </a:solidFill>
              </a:rPr>
              <a:t>estos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ángulos</a:t>
            </a:r>
            <a:r>
              <a:rPr sz="1600" b="1" dirty="0">
                <a:solidFill>
                  <a:schemeClr val="tx1"/>
                </a:solidFill>
              </a:rPr>
              <a:t> sin </a:t>
            </a:r>
            <a:r>
              <a:rPr sz="1600" b="1" dirty="0" err="1">
                <a:solidFill>
                  <a:schemeClr val="tx1"/>
                </a:solidFill>
              </a:rPr>
              <a:t>necesidad</a:t>
            </a:r>
            <a:r>
              <a:rPr sz="1600" b="1" dirty="0">
                <a:solidFill>
                  <a:schemeClr val="tx1"/>
                </a:solidFill>
              </a:rPr>
              <a:t> de </a:t>
            </a:r>
            <a:r>
              <a:rPr sz="1600" b="1" dirty="0" err="1">
                <a:solidFill>
                  <a:schemeClr val="tx1"/>
                </a:solidFill>
              </a:rPr>
              <a:t>tecnología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costosa</a:t>
            </a:r>
            <a:r>
              <a:rPr sz="1600" b="1" dirty="0">
                <a:solidFill>
                  <a:schemeClr val="tx1"/>
                </a:solidFill>
              </a:rPr>
              <a:t>?</a:t>
            </a:r>
            <a:br>
              <a:rPr sz="1600" b="1" dirty="0">
                <a:solidFill>
                  <a:schemeClr val="tx1"/>
                </a:solidFill>
              </a:rPr>
            </a:br>
            <a:br>
              <a:rPr sz="1600" b="1" dirty="0">
                <a:solidFill>
                  <a:schemeClr val="tx1"/>
                </a:solidFill>
              </a:rPr>
            </a:br>
            <a:r>
              <a:rPr sz="1600" b="1" dirty="0" err="1">
                <a:solidFill>
                  <a:schemeClr val="tx1"/>
                </a:solidFill>
              </a:rPr>
              <a:t>Expliquen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cómo</a:t>
            </a:r>
            <a:r>
              <a:rPr sz="1600" b="1" dirty="0">
                <a:solidFill>
                  <a:schemeClr val="tx1"/>
                </a:solidFill>
              </a:rPr>
              <a:t> se </a:t>
            </a:r>
            <a:r>
              <a:rPr sz="1600" b="1" dirty="0" err="1">
                <a:solidFill>
                  <a:schemeClr val="tx1"/>
                </a:solidFill>
              </a:rPr>
              <a:t>usaría</a:t>
            </a:r>
            <a:r>
              <a:rPr sz="1600" b="1" dirty="0">
                <a:solidFill>
                  <a:schemeClr val="tx1"/>
                </a:solidFill>
              </a:rPr>
              <a:t> un </a:t>
            </a:r>
            <a:r>
              <a:rPr sz="1600" b="1" dirty="0" err="1">
                <a:solidFill>
                  <a:schemeClr val="tx1"/>
                </a:solidFill>
              </a:rPr>
              <a:t>clinómetro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casero</a:t>
            </a:r>
            <a:r>
              <a:rPr sz="1600" b="1" dirty="0">
                <a:solidFill>
                  <a:schemeClr val="tx1"/>
                </a:solidFill>
              </a:rPr>
              <a:t> (</a:t>
            </a:r>
            <a:r>
              <a:rPr sz="1600" b="1" dirty="0" err="1">
                <a:solidFill>
                  <a:schemeClr val="tx1"/>
                </a:solidFill>
              </a:rPr>
              <a:t>transportador</a:t>
            </a:r>
            <a:r>
              <a:rPr sz="1600" b="1" dirty="0">
                <a:solidFill>
                  <a:schemeClr val="tx1"/>
                </a:solidFill>
              </a:rPr>
              <a:t> con </a:t>
            </a:r>
            <a:r>
              <a:rPr sz="1600" b="1" dirty="0" err="1">
                <a:solidFill>
                  <a:schemeClr val="tx1"/>
                </a:solidFill>
              </a:rPr>
              <a:t>plomada</a:t>
            </a:r>
            <a:r>
              <a:rPr sz="1600" b="1" dirty="0">
                <a:solidFill>
                  <a:schemeClr val="tx1"/>
                </a:solidFill>
              </a:rPr>
              <a:t>) para </a:t>
            </a:r>
            <a:r>
              <a:rPr sz="1600" b="1" dirty="0" err="1">
                <a:solidFill>
                  <a:schemeClr val="tx1"/>
                </a:solidFill>
              </a:rPr>
              <a:t>medir</a:t>
            </a:r>
            <a:r>
              <a:rPr sz="1600" b="1" dirty="0">
                <a:solidFill>
                  <a:schemeClr val="tx1"/>
                </a:solidFill>
              </a:rPr>
              <a:t> de </a:t>
            </a:r>
            <a:r>
              <a:rPr sz="1600" b="1" dirty="0" err="1">
                <a:solidFill>
                  <a:schemeClr val="tx1"/>
                </a:solidFill>
              </a:rPr>
              <a:t>manera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confiable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el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ángulo</a:t>
            </a:r>
            <a:r>
              <a:rPr sz="1600" b="1" dirty="0">
                <a:solidFill>
                  <a:schemeClr val="tx1"/>
                </a:solidFill>
              </a:rPr>
              <a:t> de </a:t>
            </a:r>
            <a:r>
              <a:rPr sz="1600" b="1" dirty="0" err="1">
                <a:solidFill>
                  <a:schemeClr val="tx1"/>
                </a:solidFill>
              </a:rPr>
              <a:t>elevación</a:t>
            </a:r>
            <a:r>
              <a:rPr sz="1600" b="1" dirty="0">
                <a:solidFill>
                  <a:schemeClr val="tx1"/>
                </a:solidFill>
              </a:rPr>
              <a:t> de +35° </a:t>
            </a:r>
            <a:r>
              <a:rPr sz="1600" b="1" dirty="0" err="1">
                <a:solidFill>
                  <a:schemeClr val="tx1"/>
                </a:solidFill>
              </a:rPr>
              <a:t>mostrado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en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el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ejemplo</a:t>
            </a:r>
            <a:r>
              <a:rPr sz="16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83880" y="1965960"/>
            <a:ext cx="3383280" cy="4114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1200"/>
              </a:spcAft>
              <a:defRPr sz="1800" b="1">
                <a:solidFill>
                  <a:srgbClr val="0284C7"/>
                </a:solidFill>
                <a:latin typeface="Georgia"/>
              </a:defRPr>
            </a:pPr>
            <a:r>
              <a:rPr dirty="0" err="1"/>
              <a:t>Pregunta</a:t>
            </a:r>
            <a:r>
              <a:rPr dirty="0"/>
              <a:t> 3:</a:t>
            </a:r>
          </a:p>
          <a:p>
            <a:pPr>
              <a:defRPr sz="1300">
                <a:solidFill>
                  <a:srgbClr val="475569"/>
                </a:solidFill>
                <a:latin typeface="Arial"/>
              </a:defRPr>
            </a:pPr>
            <a:r>
              <a:rPr sz="1600" b="1" dirty="0" err="1">
                <a:solidFill>
                  <a:schemeClr val="tx1"/>
                </a:solidFill>
              </a:rPr>
              <a:t>Asociando</a:t>
            </a:r>
            <a:r>
              <a:rPr sz="1600" b="1" dirty="0">
                <a:solidFill>
                  <a:schemeClr val="tx1"/>
                </a:solidFill>
              </a:rPr>
              <a:t> los </a:t>
            </a:r>
            <a:r>
              <a:rPr sz="1600" b="1" dirty="0" err="1">
                <a:solidFill>
                  <a:schemeClr val="tx1"/>
                </a:solidFill>
              </a:rPr>
              <a:t>ángulos</a:t>
            </a:r>
            <a:r>
              <a:rPr sz="1600" b="1" dirty="0">
                <a:solidFill>
                  <a:schemeClr val="tx1"/>
                </a:solidFill>
              </a:rPr>
              <a:t> con los Derechos Humanos, ¿</a:t>
            </a:r>
            <a:r>
              <a:rPr sz="1600" b="1" dirty="0" err="1">
                <a:solidFill>
                  <a:schemeClr val="tx1"/>
                </a:solidFill>
              </a:rPr>
              <a:t>cómo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contribuye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el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cálculo</a:t>
            </a:r>
            <a:r>
              <a:rPr sz="1600" b="1" dirty="0">
                <a:solidFill>
                  <a:schemeClr val="tx1"/>
                </a:solidFill>
              </a:rPr>
              <a:t> del </a:t>
            </a:r>
            <a:r>
              <a:rPr sz="1600" b="1" dirty="0" err="1">
                <a:solidFill>
                  <a:schemeClr val="tx1"/>
                </a:solidFill>
              </a:rPr>
              <a:t>ángulo</a:t>
            </a:r>
            <a:r>
              <a:rPr sz="1600" b="1" dirty="0">
                <a:solidFill>
                  <a:schemeClr val="tx1"/>
                </a:solidFill>
              </a:rPr>
              <a:t> de </a:t>
            </a:r>
            <a:r>
              <a:rPr sz="1600" b="1" dirty="0" err="1">
                <a:solidFill>
                  <a:schemeClr val="tx1"/>
                </a:solidFill>
              </a:rPr>
              <a:t>depresión</a:t>
            </a:r>
            <a:r>
              <a:rPr sz="1600" b="1" dirty="0">
                <a:solidFill>
                  <a:schemeClr val="tx1"/>
                </a:solidFill>
              </a:rPr>
              <a:t> (-18°) a </a:t>
            </a:r>
            <a:r>
              <a:rPr sz="1600" b="1" dirty="0" err="1">
                <a:solidFill>
                  <a:schemeClr val="tx1"/>
                </a:solidFill>
              </a:rPr>
              <a:t>garantizar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el</a:t>
            </a:r>
            <a:r>
              <a:rPr sz="1600" b="1" dirty="0">
                <a:solidFill>
                  <a:schemeClr val="tx1"/>
                </a:solidFill>
              </a:rPr>
              <a:t> derecho a la </a:t>
            </a:r>
            <a:r>
              <a:rPr sz="1600" b="1" dirty="0" err="1">
                <a:solidFill>
                  <a:schemeClr val="tx1"/>
                </a:solidFill>
              </a:rPr>
              <a:t>información</a:t>
            </a:r>
            <a:r>
              <a:rPr sz="1600" b="1" dirty="0">
                <a:solidFill>
                  <a:schemeClr val="tx1"/>
                </a:solidFill>
              </a:rPr>
              <a:t>?</a:t>
            </a:r>
            <a:br>
              <a:rPr sz="1600" b="1" dirty="0">
                <a:solidFill>
                  <a:schemeClr val="tx1"/>
                </a:solidFill>
              </a:rPr>
            </a:br>
            <a:br>
              <a:rPr sz="1600" b="1" dirty="0">
                <a:solidFill>
                  <a:schemeClr val="tx1"/>
                </a:solidFill>
              </a:rPr>
            </a:br>
            <a:r>
              <a:rPr sz="1600" b="1" dirty="0">
                <a:solidFill>
                  <a:schemeClr val="tx1"/>
                </a:solidFill>
              </a:rPr>
              <a:t>¿</a:t>
            </a:r>
            <a:r>
              <a:rPr sz="1600" b="1" dirty="0" err="1">
                <a:solidFill>
                  <a:schemeClr val="tx1"/>
                </a:solidFill>
              </a:rPr>
              <a:t>Qué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pasa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si</a:t>
            </a:r>
            <a:r>
              <a:rPr sz="1600" b="1" dirty="0">
                <a:solidFill>
                  <a:schemeClr val="tx1"/>
                </a:solidFill>
              </a:rPr>
              <a:t> la </a:t>
            </a:r>
            <a:r>
              <a:rPr sz="1600" b="1" dirty="0" err="1">
                <a:solidFill>
                  <a:schemeClr val="tx1"/>
                </a:solidFill>
              </a:rPr>
              <a:t>señalización</a:t>
            </a:r>
            <a:r>
              <a:rPr sz="1600" b="1" dirty="0">
                <a:solidFill>
                  <a:schemeClr val="tx1"/>
                </a:solidFill>
              </a:rPr>
              <a:t> (punto C) </a:t>
            </a:r>
            <a:r>
              <a:rPr sz="1600" b="1" dirty="0" err="1">
                <a:solidFill>
                  <a:schemeClr val="tx1"/>
                </a:solidFill>
              </a:rPr>
              <a:t>está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fuera</a:t>
            </a:r>
            <a:r>
              <a:rPr sz="1600" b="1" dirty="0">
                <a:solidFill>
                  <a:schemeClr val="tx1"/>
                </a:solidFill>
              </a:rPr>
              <a:t> del </a:t>
            </a:r>
            <a:r>
              <a:rPr sz="1600" b="1" dirty="0" err="1">
                <a:solidFill>
                  <a:schemeClr val="tx1"/>
                </a:solidFill>
              </a:rPr>
              <a:t>rango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óptimo</a:t>
            </a:r>
            <a:r>
              <a:rPr sz="1600" b="1" dirty="0">
                <a:solidFill>
                  <a:schemeClr val="tx1"/>
                </a:solidFill>
              </a:rPr>
              <a:t> de </a:t>
            </a:r>
            <a:r>
              <a:rPr sz="1600" b="1" dirty="0" err="1">
                <a:solidFill>
                  <a:schemeClr val="tx1"/>
                </a:solidFill>
              </a:rPr>
              <a:t>visión</a:t>
            </a:r>
            <a:r>
              <a:rPr sz="1600" b="1" dirty="0">
                <a:solidFill>
                  <a:schemeClr val="tx1"/>
                </a:solidFill>
              </a:rPr>
              <a:t> de una persona con </a:t>
            </a:r>
            <a:r>
              <a:rPr sz="1600" b="1" dirty="0" err="1">
                <a:solidFill>
                  <a:schemeClr val="tx1"/>
                </a:solidFill>
              </a:rPr>
              <a:t>movilidad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reducida</a:t>
            </a:r>
            <a:r>
              <a:rPr sz="1600" b="1" dirty="0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76790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rPr sz="3600" dirty="0">
                <a:latin typeface="Aptos Display"/>
              </a:rPr>
              <a:t>Plano </a:t>
            </a:r>
            <a:r>
              <a:rPr sz="3600" dirty="0" err="1">
                <a:latin typeface="Aptos Display"/>
              </a:rPr>
              <a:t>accesible</a:t>
            </a:r>
            <a:r>
              <a:rPr sz="3600" dirty="0">
                <a:latin typeface="Aptos Display"/>
              </a:rPr>
              <a:t>: paso a paso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438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85800" y="1143000"/>
            <a:ext cx="10972800" cy="1417320"/>
          </a:xfrm>
          <a:prstGeom prst="roundRect">
            <a:avLst/>
          </a:prstGeom>
          <a:solidFill>
            <a:srgbClr val="EAF2FA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822960" y="1307592"/>
            <a:ext cx="475488" cy="475488"/>
          </a:xfrm>
          <a:prstGeom prst="ellipse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99032" y="1261872"/>
            <a:ext cx="189680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8345C"/>
                </a:solidFill>
              </a:defRPr>
            </a:pPr>
            <a:r>
              <a:rPr sz="2000">
                <a:latin typeface="Aptos Display"/>
              </a:rPr>
              <a:t>Ubica el espacio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99032" y="1673352"/>
            <a:ext cx="866108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232323"/>
                </a:solidFill>
              </a:defRPr>
            </a:pPr>
            <a:r>
              <a:rPr sz="2400" dirty="0" err="1">
                <a:latin typeface="Google Sans Text"/>
              </a:rPr>
              <a:t>Dibuja</a:t>
            </a:r>
            <a:r>
              <a:rPr sz="2400" dirty="0">
                <a:latin typeface="Google Sans Text"/>
              </a:rPr>
              <a:t> una vista superior </a:t>
            </a:r>
            <a:r>
              <a:rPr sz="2400" dirty="0" err="1">
                <a:latin typeface="Google Sans Text"/>
              </a:rPr>
              <a:t>sencilla</a:t>
            </a:r>
            <a:r>
              <a:rPr sz="2400" dirty="0">
                <a:latin typeface="Google Sans Text"/>
              </a:rPr>
              <a:t>: entrada, pasillo, rampa, </a:t>
            </a:r>
            <a:r>
              <a:rPr sz="2400" dirty="0" err="1">
                <a:latin typeface="Google Sans Text"/>
              </a:rPr>
              <a:t>escaleras</a:t>
            </a:r>
            <a:r>
              <a:rPr sz="2400" dirty="0">
                <a:latin typeface="Google Sans Text"/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2377440"/>
            <a:ext cx="10972800" cy="1417320"/>
          </a:xfrm>
          <a:prstGeom prst="roundRect">
            <a:avLst/>
          </a:prstGeom>
          <a:solidFill>
            <a:srgbClr val="E8F4EB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822960" y="2542032"/>
            <a:ext cx="475488" cy="475488"/>
          </a:xfrm>
          <a:prstGeom prst="ellipse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99032" y="2496312"/>
            <a:ext cx="200298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8345C"/>
                </a:solidFill>
              </a:defRPr>
            </a:pPr>
            <a:r>
              <a:rPr sz="2000">
                <a:latin typeface="Aptos Display"/>
              </a:rPr>
              <a:t>Registra medidas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99032" y="2907792"/>
            <a:ext cx="787375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232323"/>
                </a:solidFill>
              </a:defRPr>
            </a:pPr>
            <a:r>
              <a:rPr sz="2400">
                <a:latin typeface="Google Sans Text"/>
              </a:rPr>
              <a:t>Mide o establece distancias horizontales, alturas y longitudes.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800" y="3611880"/>
            <a:ext cx="10972800" cy="1417320"/>
          </a:xfrm>
          <a:prstGeom prst="roundRect">
            <a:avLst/>
          </a:prstGeom>
          <a:solidFill>
            <a:srgbClr val="FBF0E0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822960" y="3776472"/>
            <a:ext cx="475488" cy="475488"/>
          </a:xfrm>
          <a:prstGeom prst="ellipse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99032" y="3730752"/>
            <a:ext cx="94448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8345C"/>
                </a:solidFill>
              </a:defRPr>
            </a:pPr>
            <a:r>
              <a:rPr sz="2000">
                <a:latin typeface="Aptos Display"/>
              </a:rPr>
              <a:t>Calcula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99032" y="4142232"/>
            <a:ext cx="953042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232323"/>
                </a:solidFill>
              </a:defRPr>
            </a:pPr>
            <a:r>
              <a:rPr sz="2400">
                <a:latin typeface="Google Sans Text"/>
              </a:rPr>
              <a:t>Usa pendiente, razones trigonométricas o Pitágoras según el dato buscado.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5800" y="4846320"/>
            <a:ext cx="10972800" cy="1417320"/>
          </a:xfrm>
          <a:prstGeom prst="roundRect">
            <a:avLst/>
          </a:prstGeom>
          <a:solidFill>
            <a:srgbClr val="F1ECF8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822960" y="5010912"/>
            <a:ext cx="475488" cy="475488"/>
          </a:xfrm>
          <a:prstGeom prst="ellipse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99032" y="4965192"/>
            <a:ext cx="126207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8345C"/>
                </a:solidFill>
              </a:defRPr>
            </a:pPr>
            <a:r>
              <a:rPr sz="2000" dirty="0" err="1">
                <a:latin typeface="Aptos Display"/>
              </a:rPr>
              <a:t>Interpreta</a:t>
            </a:r>
            <a:endParaRPr sz="2000" dirty="0">
              <a:latin typeface="Aptos Display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99032" y="5376672"/>
            <a:ext cx="960153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232323"/>
                </a:solidFill>
              </a:defRPr>
            </a:pPr>
            <a:r>
              <a:rPr sz="2400">
                <a:latin typeface="Google Sans Text"/>
              </a:rPr>
              <a:t>Compara el resultado con el criterio de accesibilidad y propone una mejora.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525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Ejemplo guiado: ¿la rampa es accesible?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E18B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40080" y="1097280"/>
            <a:ext cx="3749039" cy="1234440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Datos</a:t>
            </a:r>
          </a:p>
          <a:p>
            <a:pPr>
              <a:spcBef>
                <a:spcPts val="500"/>
              </a:spcBef>
              <a:defRPr sz="1800">
                <a:solidFill>
                  <a:srgbClr val="232323"/>
                </a:solidFill>
              </a:defRPr>
            </a:pPr>
            <a:r>
              <a:t>Desnivel = 0,90 m</a:t>
            </a:r>
            <a:br/>
            <a:r>
              <a:t>Distancia horizontal = 8,00 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2606040"/>
            <a:ext cx="3749039" cy="201168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Paso 1 • Pendiente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Pendiente (%) = (desnivel / distancia horizontal) × 100</a:t>
            </a:r>
            <a:br/>
            <a:r>
              <a:t>= (0,90 / 8,00) × 100</a:t>
            </a:r>
            <a:br/>
            <a:r>
              <a:t>= 11,25 %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4846320"/>
            <a:ext cx="3749039" cy="91440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Interpretación</a:t>
            </a:r>
          </a:p>
          <a:p>
            <a:pPr>
              <a:spcBef>
                <a:spcPts val="500"/>
              </a:spcBef>
              <a:defRPr sz="1500">
                <a:solidFill>
                  <a:srgbClr val="232323"/>
                </a:solidFill>
              </a:defRPr>
            </a:pPr>
            <a:r>
              <a:t>Si el criterio de referencia es ≤ 8 %, esta rampa requiere ajuste.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4937760" y="4526280"/>
            <a:ext cx="6035040" cy="164592"/>
          </a:xfrm>
          <a:prstGeom prst="rect">
            <a:avLst/>
          </a:prstGeom>
          <a:solidFill>
            <a:srgbClr val="5F66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937760" y="2148840"/>
            <a:ext cx="164592" cy="2514600"/>
          </a:xfrm>
          <a:prstGeom prst="rect">
            <a:avLst/>
          </a:prstGeom>
          <a:solidFill>
            <a:srgbClr val="5F66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1" name="Connector 10"/>
          <p:cNvCxnSpPr/>
          <p:nvPr/>
        </p:nvCxnSpPr>
        <p:spPr>
          <a:xfrm flipV="1">
            <a:off x="5010912" y="2176272"/>
            <a:ext cx="5596128" cy="2322576"/>
          </a:xfrm>
          <a:prstGeom prst="line">
            <a:avLst/>
          </a:prstGeom>
          <a:ln w="50800">
            <a:solidFill>
              <a:srgbClr val="E18B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394960" y="824679"/>
            <a:ext cx="6156960" cy="1056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rPr dirty="0"/>
              <a:t>• La </a:t>
            </a:r>
            <a:r>
              <a:rPr dirty="0" err="1"/>
              <a:t>pendiente</a:t>
            </a:r>
            <a:r>
              <a:rPr dirty="0"/>
              <a:t> describe </a:t>
            </a:r>
            <a:r>
              <a:rPr dirty="0" err="1"/>
              <a:t>cuánto</a:t>
            </a:r>
            <a:r>
              <a:rPr dirty="0"/>
              <a:t> </a:t>
            </a:r>
            <a:r>
              <a:rPr dirty="0" err="1"/>
              <a:t>sube</a:t>
            </a:r>
            <a:r>
              <a:rPr dirty="0"/>
              <a:t> </a:t>
            </a:r>
            <a:r>
              <a:rPr dirty="0" err="1"/>
              <a:t>respecto</a:t>
            </a:r>
            <a:r>
              <a:rPr dirty="0"/>
              <a:t> a </a:t>
            </a:r>
            <a:r>
              <a:rPr dirty="0" err="1"/>
              <a:t>cuánto</a:t>
            </a:r>
            <a:r>
              <a:rPr dirty="0"/>
              <a:t> </a:t>
            </a:r>
            <a:r>
              <a:rPr dirty="0" err="1"/>
              <a:t>avanza</a:t>
            </a:r>
            <a:r>
              <a:rPr dirty="0"/>
              <a:t>.</a:t>
            </a:r>
          </a:p>
          <a:p>
            <a:pPr>
              <a:spcAft>
                <a:spcPts val="7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rPr dirty="0"/>
              <a:t>• No basta con </a:t>
            </a:r>
            <a:r>
              <a:rPr dirty="0" err="1"/>
              <a:t>decir</a:t>
            </a:r>
            <a:r>
              <a:rPr dirty="0"/>
              <a:t> “se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inclinada</a:t>
            </a:r>
            <a:r>
              <a:rPr dirty="0"/>
              <a:t>”: hay que </a:t>
            </a:r>
            <a:r>
              <a:rPr dirty="0" err="1"/>
              <a:t>calcular</a:t>
            </a:r>
            <a:r>
              <a:rPr dirty="0"/>
              <a:t>.</a:t>
            </a:r>
          </a:p>
          <a:p>
            <a:pPr>
              <a:spcAft>
                <a:spcPts val="7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rPr dirty="0"/>
              <a:t>• La </a:t>
            </a:r>
            <a:r>
              <a:rPr dirty="0" err="1"/>
              <a:t>decisión</a:t>
            </a:r>
            <a:r>
              <a:rPr dirty="0"/>
              <a:t> de </a:t>
            </a:r>
            <a:r>
              <a:rPr dirty="0" err="1"/>
              <a:t>accesibilidad</a:t>
            </a:r>
            <a:r>
              <a:rPr dirty="0"/>
              <a:t> debe </a:t>
            </a:r>
            <a:r>
              <a:rPr dirty="0" err="1"/>
              <a:t>justificarse</a:t>
            </a:r>
            <a:r>
              <a:rPr dirty="0"/>
              <a:t> con </a:t>
            </a:r>
            <a:r>
              <a:rPr dirty="0" err="1"/>
              <a:t>datos</a:t>
            </a:r>
            <a:r>
              <a:rPr dirty="0"/>
              <a:t>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67350" y="5280659"/>
            <a:ext cx="5867400" cy="1263015"/>
          </a:xfrm>
          <a:prstGeom prst="roundRect">
            <a:avLst/>
          </a:prstGeom>
          <a:solidFill>
            <a:srgbClr val="F1ECF8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sz="2400" dirty="0" err="1"/>
              <a:t>Pregunta</a:t>
            </a:r>
            <a:r>
              <a:rPr sz="2400" dirty="0"/>
              <a:t> 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rPr sz="2400" dirty="0"/>
              <a:t>¿</a:t>
            </a:r>
            <a:r>
              <a:rPr sz="2400" dirty="0" err="1"/>
              <a:t>Qué</a:t>
            </a:r>
            <a:r>
              <a:rPr sz="2400" dirty="0"/>
              <a:t> </a:t>
            </a:r>
            <a:r>
              <a:rPr sz="2400" dirty="0" err="1"/>
              <a:t>pasaría</a:t>
            </a:r>
            <a:r>
              <a:rPr sz="2400" dirty="0"/>
              <a:t> </a:t>
            </a:r>
            <a:r>
              <a:rPr sz="2400" dirty="0" err="1"/>
              <a:t>si</a:t>
            </a:r>
            <a:r>
              <a:rPr sz="2400" dirty="0"/>
              <a:t> </a:t>
            </a:r>
            <a:r>
              <a:rPr sz="2400" dirty="0" err="1"/>
              <a:t>mantuviéramos</a:t>
            </a:r>
            <a:r>
              <a:rPr sz="2400" dirty="0"/>
              <a:t> 0,90 m de </a:t>
            </a:r>
            <a:r>
              <a:rPr sz="2400" dirty="0" err="1"/>
              <a:t>altura</a:t>
            </a:r>
            <a:r>
              <a:rPr sz="2400" dirty="0"/>
              <a:t> </a:t>
            </a:r>
            <a:r>
              <a:rPr sz="2400" dirty="0" err="1"/>
              <a:t>pero</a:t>
            </a:r>
            <a:r>
              <a:rPr sz="2400" dirty="0"/>
              <a:t> </a:t>
            </a:r>
            <a:r>
              <a:rPr sz="2400" dirty="0" err="1"/>
              <a:t>aumentáramos</a:t>
            </a:r>
            <a:r>
              <a:rPr sz="2400" dirty="0"/>
              <a:t> la </a:t>
            </a:r>
            <a:r>
              <a:rPr sz="2400" dirty="0" err="1"/>
              <a:t>longitud</a:t>
            </a:r>
            <a:r>
              <a:rPr sz="2400" dirty="0"/>
              <a:t>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5961632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rPr dirty="0" err="1"/>
              <a:t>Ejercitación</a:t>
            </a:r>
            <a:r>
              <a:rPr dirty="0"/>
              <a:t> 1</a:t>
            </a:r>
            <a:r>
              <a:rPr lang="es-ES" dirty="0"/>
              <a:t>:</a:t>
            </a:r>
            <a:r>
              <a:rPr dirty="0"/>
              <a:t> </a:t>
            </a:r>
            <a:r>
              <a:rPr dirty="0" err="1"/>
              <a:t>Diseña</a:t>
            </a:r>
            <a:r>
              <a:rPr dirty="0"/>
              <a:t> un </a:t>
            </a:r>
            <a:r>
              <a:rPr dirty="0" err="1"/>
              <a:t>plano</a:t>
            </a:r>
            <a:r>
              <a:rPr dirty="0"/>
              <a:t> </a:t>
            </a:r>
            <a:r>
              <a:rPr dirty="0" err="1"/>
              <a:t>accesible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376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94360" y="1051560"/>
            <a:ext cx="4572000" cy="182880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Situación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El acceso a un bloque tiene un desnivel de 1,20 m. El espacio horizontal disponible es de 10 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154680"/>
            <a:ext cx="41148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• 1. Dibuja el triángulo que representa la rampa.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• 2. Calcula la pendiente porcentual.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• 3. Decide si cumple el criterio de referencia ≤ 8 %.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• 4. Si no cumple, propón una nueva longitud.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0" y="1051560"/>
            <a:ext cx="5989320" cy="141732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dirty="0" err="1"/>
              <a:t>Producto</a:t>
            </a:r>
            <a:r>
              <a:rPr dirty="0"/>
              <a:t> </a:t>
            </a:r>
            <a:r>
              <a:rPr dirty="0" err="1"/>
              <a:t>rápido</a:t>
            </a:r>
            <a:endParaRPr dirty="0"/>
          </a:p>
          <a:p>
            <a:pPr>
              <a:spcBef>
                <a:spcPts val="500"/>
              </a:spcBef>
              <a:defRPr sz="1800">
                <a:solidFill>
                  <a:srgbClr val="232323"/>
                </a:solidFill>
              </a:defRPr>
            </a:pPr>
            <a:r>
              <a:rPr dirty="0"/>
              <a:t>Mini-</a:t>
            </a:r>
            <a:r>
              <a:rPr dirty="0" err="1"/>
              <a:t>plano</a:t>
            </a:r>
            <a:r>
              <a:rPr dirty="0"/>
              <a:t> con: </a:t>
            </a:r>
            <a:r>
              <a:rPr dirty="0" err="1"/>
              <a:t>medidas</a:t>
            </a:r>
            <a:r>
              <a:rPr dirty="0"/>
              <a:t>, </a:t>
            </a:r>
            <a:r>
              <a:rPr dirty="0" err="1"/>
              <a:t>fórmula</a:t>
            </a:r>
            <a:r>
              <a:rPr dirty="0"/>
              <a:t>, </a:t>
            </a:r>
            <a:r>
              <a:rPr dirty="0" err="1"/>
              <a:t>cálculo</a:t>
            </a:r>
            <a:r>
              <a:rPr dirty="0"/>
              <a:t>, </a:t>
            </a:r>
            <a:r>
              <a:rPr dirty="0" err="1"/>
              <a:t>decisión</a:t>
            </a:r>
            <a:r>
              <a:rPr dirty="0"/>
              <a:t> y </a:t>
            </a:r>
            <a:r>
              <a:rPr dirty="0" err="1"/>
              <a:t>propuesta</a:t>
            </a:r>
            <a:r>
              <a:rPr dirty="0"/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0" y="2788920"/>
            <a:ext cx="5989320" cy="1828800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Reto de representación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Incluye al menos: 1 distancia, 1 altura, 1 ángulo o pendiente y una leyenda de accesibilidad.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0" y="4892040"/>
            <a:ext cx="5989320" cy="868680"/>
          </a:xfrm>
          <a:prstGeom prst="roundRect">
            <a:avLst/>
          </a:prstGeom>
          <a:solidFill>
            <a:srgbClr val="F1ECF8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Pregunta de pareja</a:t>
            </a:r>
          </a:p>
          <a:p>
            <a:pPr>
              <a:spcBef>
                <a:spcPts val="500"/>
              </a:spcBef>
              <a:defRPr sz="1500">
                <a:solidFill>
                  <a:srgbClr val="232323"/>
                </a:solidFill>
              </a:defRPr>
            </a:pPr>
            <a:r>
              <a:t>¿Qué cambio haría que su propuesta fuera más inclusiva?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2051</Words>
  <Application>Microsoft Office PowerPoint</Application>
  <PresentationFormat>Panorámica</PresentationFormat>
  <Paragraphs>179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8" baseType="lpstr">
      <vt:lpstr>Aptos</vt:lpstr>
      <vt:lpstr>Aptos Display</vt:lpstr>
      <vt:lpstr>Arial</vt:lpstr>
      <vt:lpstr>Arial Black</vt:lpstr>
      <vt:lpstr>Calibri</vt:lpstr>
      <vt:lpstr>Georgia</vt:lpstr>
      <vt:lpstr>Google Sans Text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asus</dc:creator>
  <cp:keywords/>
  <dc:description>generated using python-pptx</dc:description>
  <cp:lastModifiedBy>Lina María Cardona Angulo</cp:lastModifiedBy>
  <cp:revision>7</cp:revision>
  <dcterms:created xsi:type="dcterms:W3CDTF">2013-01-27T09:14:16Z</dcterms:created>
  <dcterms:modified xsi:type="dcterms:W3CDTF">2026-09-01T15:41:37Z</dcterms:modified>
  <cp:category/>
</cp:coreProperties>
</file>