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75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731520"/>
            <a:ext cx="8713667" cy="17235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>
                <a:solidFill>
                  <a:srgbClr val="D2E1F0"/>
                </a:solidFill>
              </a:defRPr>
            </a:pPr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 FINAL · GRADO 10°</a:t>
            </a:r>
          </a:p>
          <a:p>
            <a:pPr>
              <a:defRPr sz="3400" b="1">
                <a:solidFill>
                  <a:srgbClr val="FFFFFF"/>
                </a:solidFill>
              </a:defRPr>
            </a:pPr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TRIGONOMETRÍA PARA TRANSFORMAR</a:t>
            </a:r>
            <a:br>
              <a:rPr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 COLEGIO</a:t>
            </a:r>
          </a:p>
          <a:p>
            <a:pPr>
              <a:defRPr sz="1800">
                <a:solidFill>
                  <a:srgbClr val="DCE6F0"/>
                </a:solidFill>
              </a:defRPr>
            </a:pPr>
            <a:r>
              <a:rPr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Medir</a:t>
            </a:r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calcular</a:t>
            </a:r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</a:t>
            </a:r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diseñar</a:t>
            </a:r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argumentar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31520" y="3657600"/>
            <a:ext cx="10607040" cy="150876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dirty="0">
                <a:solidFill>
                  <a:schemeClr val="tx1"/>
                </a:solidFill>
              </a:rPr>
              <a:t>MISIÓN</a:t>
            </a:r>
          </a:p>
          <a:p>
            <a:pPr>
              <a:spcBef>
                <a:spcPts val="500"/>
              </a:spcBef>
              <a:defRPr sz="1800">
                <a:solidFill>
                  <a:srgbClr val="232323"/>
                </a:solidFill>
              </a:defRPr>
            </a:pPr>
            <a:r>
              <a:rPr dirty="0" err="1">
                <a:solidFill>
                  <a:schemeClr val="tx1"/>
                </a:solidFill>
              </a:rPr>
              <a:t>Diseñar</a:t>
            </a:r>
            <a:r>
              <a:rPr dirty="0">
                <a:solidFill>
                  <a:schemeClr val="tx1"/>
                </a:solidFill>
              </a:rPr>
              <a:t> una </a:t>
            </a:r>
            <a:r>
              <a:rPr dirty="0" err="1">
                <a:solidFill>
                  <a:schemeClr val="tx1"/>
                </a:solidFill>
              </a:rPr>
              <a:t>propuesta</a:t>
            </a:r>
            <a:r>
              <a:rPr dirty="0">
                <a:solidFill>
                  <a:schemeClr val="tx1"/>
                </a:solidFill>
              </a:rPr>
              <a:t> de </a:t>
            </a:r>
            <a:r>
              <a:rPr dirty="0" err="1">
                <a:solidFill>
                  <a:schemeClr val="tx1"/>
                </a:solidFill>
              </a:rPr>
              <a:t>inclusión</a:t>
            </a:r>
            <a:r>
              <a:rPr dirty="0">
                <a:solidFill>
                  <a:schemeClr val="tx1"/>
                </a:solidFill>
              </a:rPr>
              <a:t> y </a:t>
            </a:r>
            <a:r>
              <a:rPr dirty="0" err="1">
                <a:solidFill>
                  <a:schemeClr val="tx1"/>
                </a:solidFill>
              </a:rPr>
              <a:t>accesibilidad</a:t>
            </a:r>
            <a:r>
              <a:rPr dirty="0">
                <a:solidFill>
                  <a:schemeClr val="tx1"/>
                </a:solidFill>
              </a:rPr>
              <a:t> para un </a:t>
            </a:r>
            <a:r>
              <a:rPr dirty="0" err="1">
                <a:solidFill>
                  <a:schemeClr val="tx1"/>
                </a:solidFill>
              </a:rPr>
              <a:t>frente</a:t>
            </a:r>
            <a:r>
              <a:rPr dirty="0">
                <a:solidFill>
                  <a:schemeClr val="tx1"/>
                </a:solidFill>
              </a:rPr>
              <a:t> real del colegio </a:t>
            </a:r>
            <a:r>
              <a:rPr dirty="0" err="1">
                <a:solidFill>
                  <a:schemeClr val="tx1"/>
                </a:solidFill>
              </a:rPr>
              <a:t>sustentada</a:t>
            </a:r>
            <a:r>
              <a:rPr dirty="0">
                <a:solidFill>
                  <a:schemeClr val="tx1"/>
                </a:solidFill>
              </a:rPr>
              <a:t> con </a:t>
            </a:r>
            <a:r>
              <a:rPr dirty="0" err="1">
                <a:solidFill>
                  <a:schemeClr val="tx1"/>
                </a:solidFill>
              </a:rPr>
              <a:t>mediciones</a:t>
            </a:r>
            <a:r>
              <a:rPr dirty="0">
                <a:solidFill>
                  <a:schemeClr val="tx1"/>
                </a:solidFill>
              </a:rPr>
              <a:t>, </a:t>
            </a:r>
            <a:r>
              <a:rPr dirty="0" err="1">
                <a:solidFill>
                  <a:schemeClr val="tx1"/>
                </a:solidFill>
              </a:rPr>
              <a:t>plano</a:t>
            </a:r>
            <a:r>
              <a:rPr dirty="0">
                <a:solidFill>
                  <a:schemeClr val="tx1"/>
                </a:solidFill>
              </a:rPr>
              <a:t> y </a:t>
            </a:r>
            <a:r>
              <a:rPr dirty="0" err="1">
                <a:solidFill>
                  <a:schemeClr val="tx1"/>
                </a:solidFill>
              </a:rPr>
              <a:t>herramientas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trigonométricas</a:t>
            </a:r>
            <a:r>
              <a:rPr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4652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46970"/>
                </a:solidFill>
              </a:defRPr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75B"/>
                </a:solidFill>
              </a:defRPr>
            </a:pPr>
            <a:r>
              <a:rPr dirty="0"/>
              <a:t>¿</a:t>
            </a:r>
            <a:r>
              <a:rPr dirty="0" err="1"/>
              <a:t>Cómo</a:t>
            </a:r>
            <a:r>
              <a:rPr dirty="0"/>
              <a:t> se </a:t>
            </a:r>
            <a:r>
              <a:rPr dirty="0" err="1"/>
              <a:t>evaluará</a:t>
            </a:r>
            <a:r>
              <a:rPr dirty="0"/>
              <a:t>?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850392"/>
            <a:ext cx="1645920" cy="64008"/>
          </a:xfrm>
          <a:prstGeom prst="rect">
            <a:avLst/>
          </a:prstGeom>
          <a:solidFill>
            <a:srgbClr val="4584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914400" y="1051560"/>
            <a:ext cx="10241280" cy="713232"/>
          </a:xfrm>
          <a:prstGeom prst="roundRect">
            <a:avLst/>
          </a:prstGeom>
          <a:solidFill>
            <a:srgbClr val="EBF3FB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Rigor matemático · 30%</a:t>
            </a:r>
          </a:p>
          <a:p>
            <a:pPr>
              <a:spcBef>
                <a:spcPts val="500"/>
              </a:spcBef>
              <a:defRPr sz="1350">
                <a:solidFill>
                  <a:srgbClr val="232323"/>
                </a:solidFill>
              </a:defRPr>
            </a:pPr>
            <a:r>
              <a:t>Datos, fórmulas, procedimientos, unidades y resultados.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965960"/>
            <a:ext cx="10241280" cy="713232"/>
          </a:xfrm>
          <a:prstGeom prst="roundRect">
            <a:avLst/>
          </a:prstGeom>
          <a:solidFill>
            <a:srgbClr val="EBF5EE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Representación · 20%</a:t>
            </a:r>
          </a:p>
          <a:p>
            <a:pPr>
              <a:spcBef>
                <a:spcPts val="500"/>
              </a:spcBef>
              <a:defRPr sz="1350">
                <a:solidFill>
                  <a:srgbClr val="232323"/>
                </a:solidFill>
              </a:defRPr>
            </a:pPr>
            <a:r>
              <a:t>Plano aéreo, plano de frente, claridad y escala.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2880360"/>
            <a:ext cx="10241280" cy="713232"/>
          </a:xfrm>
          <a:prstGeom prst="roundRect">
            <a:avLst/>
          </a:prstGeom>
          <a:solidFill>
            <a:srgbClr val="FCF2E2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rPr dirty="0" err="1"/>
              <a:t>Diseño</a:t>
            </a:r>
            <a:r>
              <a:rPr dirty="0"/>
              <a:t> </a:t>
            </a:r>
            <a:r>
              <a:rPr dirty="0" err="1"/>
              <a:t>inclusivo</a:t>
            </a:r>
            <a:r>
              <a:rPr dirty="0"/>
              <a:t> · 20%</a:t>
            </a:r>
          </a:p>
          <a:p>
            <a:pPr>
              <a:spcBef>
                <a:spcPts val="500"/>
              </a:spcBef>
              <a:defRPr sz="1350">
                <a:solidFill>
                  <a:srgbClr val="232323"/>
                </a:solidFill>
              </a:defRPr>
            </a:pPr>
            <a:r>
              <a:rPr dirty="0"/>
              <a:t>La </a:t>
            </a:r>
            <a:r>
              <a:rPr dirty="0" err="1"/>
              <a:t>propuesta</a:t>
            </a:r>
            <a:r>
              <a:rPr dirty="0"/>
              <a:t> </a:t>
            </a:r>
            <a:r>
              <a:rPr dirty="0" err="1"/>
              <a:t>responde</a:t>
            </a:r>
            <a:r>
              <a:rPr dirty="0"/>
              <a:t> a una barrera y </a:t>
            </a:r>
            <a:r>
              <a:rPr dirty="0" err="1"/>
              <a:t>considera</a:t>
            </a:r>
            <a:r>
              <a:rPr dirty="0"/>
              <a:t> </a:t>
            </a:r>
            <a:r>
              <a:rPr dirty="0" err="1"/>
              <a:t>diversidad</a:t>
            </a:r>
            <a:r>
              <a:rPr dirty="0"/>
              <a:t> de </a:t>
            </a:r>
            <a:r>
              <a:rPr dirty="0" err="1"/>
              <a:t>usuarios</a:t>
            </a:r>
            <a:r>
              <a:rPr dirty="0"/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" y="3794760"/>
            <a:ext cx="10241280" cy="713232"/>
          </a:xfrm>
          <a:prstGeom prst="roundRect">
            <a:avLst/>
          </a:prstGeom>
          <a:solidFill>
            <a:srgbClr val="F3EEF9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rPr dirty="0" err="1"/>
              <a:t>Argumentación</a:t>
            </a:r>
            <a:r>
              <a:rPr dirty="0"/>
              <a:t> · 20%</a:t>
            </a:r>
          </a:p>
          <a:p>
            <a:pPr>
              <a:spcBef>
                <a:spcPts val="500"/>
              </a:spcBef>
              <a:defRPr sz="1350">
                <a:solidFill>
                  <a:srgbClr val="232323"/>
                </a:solidFill>
              </a:defRPr>
            </a:pPr>
            <a:r>
              <a:rPr dirty="0"/>
              <a:t>Las </a:t>
            </a:r>
            <a:r>
              <a:rPr dirty="0" err="1"/>
              <a:t>decisiones</a:t>
            </a:r>
            <a:r>
              <a:rPr dirty="0"/>
              <a:t> </a:t>
            </a:r>
            <a:r>
              <a:rPr dirty="0" err="1"/>
              <a:t>están</a:t>
            </a:r>
            <a:r>
              <a:rPr dirty="0"/>
              <a:t> </a:t>
            </a:r>
            <a:r>
              <a:rPr dirty="0" err="1"/>
              <a:t>sustentadas</a:t>
            </a:r>
            <a:r>
              <a:rPr dirty="0"/>
              <a:t> con </a:t>
            </a:r>
            <a:r>
              <a:rPr dirty="0" err="1"/>
              <a:t>evidencia</a:t>
            </a:r>
            <a:r>
              <a:rPr dirty="0"/>
              <a:t> </a:t>
            </a:r>
            <a:r>
              <a:rPr dirty="0" err="1"/>
              <a:t>matemática</a:t>
            </a:r>
            <a:r>
              <a:rPr dirty="0"/>
              <a:t> y social.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4709160"/>
            <a:ext cx="10241280" cy="713232"/>
          </a:xfrm>
          <a:prstGeom prst="roundRect">
            <a:avLst/>
          </a:prstGeom>
          <a:solidFill>
            <a:srgbClr val="F6F8FA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Presentación · 10%</a:t>
            </a:r>
          </a:p>
          <a:p>
            <a:pPr>
              <a:spcBef>
                <a:spcPts val="500"/>
              </a:spcBef>
              <a:defRPr sz="1350">
                <a:solidFill>
                  <a:srgbClr val="232323"/>
                </a:solidFill>
              </a:defRPr>
            </a:pPr>
            <a:r>
              <a:t>Orden, claridad, participación y uso adecuado de recursos.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97280" y="5715000"/>
            <a:ext cx="9966960" cy="502920"/>
          </a:xfrm>
          <a:prstGeom prst="roundRect">
            <a:avLst/>
          </a:prstGeom>
          <a:solidFill>
            <a:srgbClr val="EBF5EE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Pregunta guía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¿Nuestra solución está sustentada por datos y realmente reduce una barrera?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0" y="644652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46970"/>
                </a:solidFill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75B"/>
                </a:solidFill>
              </a:defRPr>
            </a:pPr>
            <a:r>
              <a:t>Propósito y metas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850392"/>
            <a:ext cx="1645920" cy="64008"/>
          </a:xfrm>
          <a:prstGeom prst="rect">
            <a:avLst/>
          </a:prstGeom>
          <a:solidFill>
            <a:srgbClr val="4584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40080" y="1143000"/>
            <a:ext cx="5394960" cy="1920240"/>
          </a:xfrm>
          <a:prstGeom prst="roundRect">
            <a:avLst/>
          </a:prstGeom>
          <a:solidFill>
            <a:srgbClr val="EBF5EE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PROPÓSITO</a:t>
            </a:r>
          </a:p>
          <a:p>
            <a:pPr>
              <a:spcBef>
                <a:spcPts val="500"/>
              </a:spcBef>
              <a:defRPr sz="1800">
                <a:solidFill>
                  <a:srgbClr val="232323"/>
                </a:solidFill>
              </a:defRPr>
            </a:pPr>
            <a:r>
              <a:t>Diseñar un plano del colegio para calcular distancias, alturas o pendientes e implementar soluciones de inclusión y accesibilidad aplicando herramientas de la trigonometría.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72200" y="1143000"/>
            <a:ext cx="5349240" cy="1920240"/>
          </a:xfrm>
          <a:prstGeom prst="roundRect">
            <a:avLst/>
          </a:prstGeom>
          <a:solidFill>
            <a:srgbClr val="EBF3FB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PREGUNTA CENTRAL</a:t>
            </a:r>
          </a:p>
          <a:p>
            <a:pPr>
              <a:spcBef>
                <a:spcPts val="500"/>
              </a:spcBef>
              <a:defRPr sz="1800">
                <a:solidFill>
                  <a:srgbClr val="232323"/>
                </a:solidFill>
              </a:defRPr>
            </a:pPr>
            <a:r>
              <a:t>¿Cómo podemos demostrar, mediante mediciones y cálculos matemáticos, que una propuesta mejora la accesibilidad de un espacio del colegio?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3383280"/>
            <a:ext cx="3429000" cy="1874519"/>
          </a:xfrm>
          <a:prstGeom prst="roundRect">
            <a:avLst/>
          </a:prstGeom>
          <a:solidFill>
            <a:srgbClr val="EBF3FB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META 1</a:t>
            </a:r>
          </a:p>
          <a:p>
            <a:pPr>
              <a:spcBef>
                <a:spcPts val="500"/>
              </a:spcBef>
              <a:defRPr sz="1500">
                <a:solidFill>
                  <a:srgbClr val="232323"/>
                </a:solidFill>
              </a:defRPr>
            </a:pPr>
            <a:r>
              <a:t>Evaluar las condiciones de accesibilidad del colegio mediante mediciones trigonométricas y criterios de inclusión.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89120" y="3383280"/>
            <a:ext cx="3429000" cy="1874519"/>
          </a:xfrm>
          <a:prstGeom prst="roundRect">
            <a:avLst/>
          </a:prstGeom>
          <a:solidFill>
            <a:srgbClr val="FCF2E2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META 2</a:t>
            </a:r>
          </a:p>
          <a:p>
            <a:pPr>
              <a:spcBef>
                <a:spcPts val="500"/>
              </a:spcBef>
              <a:defRPr sz="1500">
                <a:solidFill>
                  <a:srgbClr val="232323"/>
                </a:solidFill>
              </a:defRPr>
            </a:pPr>
            <a:r>
              <a:t>Proponer soluciones de infraestructura inclusiva: rampas, pasamanos, señalización u otras adaptaciones.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38160" y="3383280"/>
            <a:ext cx="3383280" cy="1874519"/>
          </a:xfrm>
          <a:prstGeom prst="roundRect">
            <a:avLst/>
          </a:prstGeom>
          <a:solidFill>
            <a:srgbClr val="F3EEF9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META 3</a:t>
            </a:r>
          </a:p>
          <a:p>
            <a:pPr>
              <a:spcBef>
                <a:spcPts val="500"/>
              </a:spcBef>
              <a:defRPr sz="1500">
                <a:solidFill>
                  <a:srgbClr val="232323"/>
                </a:solidFill>
              </a:defRPr>
            </a:pPr>
            <a:r>
              <a:t>Argumentar cómo el diseño inclusivo contribuye a una sociedad más equitativa y respetuosa de la diversidad.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4652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46970"/>
                </a:solidFill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75B"/>
                </a:solidFill>
              </a:defRPr>
            </a:pPr>
            <a:r>
              <a:t>1. DISEÑO DE RAMPA · Plano y pendiente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850392"/>
            <a:ext cx="1645920" cy="64008"/>
          </a:xfrm>
          <a:prstGeom prst="rect">
            <a:avLst/>
          </a:prstGeom>
          <a:solidFill>
            <a:srgbClr val="427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40080" y="1051560"/>
            <a:ext cx="10881360" cy="530352"/>
          </a:xfrm>
          <a:prstGeom prst="roundRect">
            <a:avLst/>
          </a:prstGeom>
          <a:solidFill>
            <a:srgbClr val="EBF3FB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rPr dirty="0"/>
              <a:t>☐  Plano AÉREO del </a:t>
            </a:r>
            <a:r>
              <a:rPr dirty="0" err="1"/>
              <a:t>frente</a:t>
            </a:r>
            <a:r>
              <a:rPr dirty="0"/>
              <a:t>: </a:t>
            </a:r>
            <a:r>
              <a:rPr dirty="0" err="1"/>
              <a:t>ubicación</a:t>
            </a:r>
            <a:r>
              <a:rPr dirty="0"/>
              <a:t>, </a:t>
            </a:r>
            <a:r>
              <a:rPr dirty="0" err="1"/>
              <a:t>recorrido</a:t>
            </a:r>
            <a:r>
              <a:rPr dirty="0"/>
              <a:t>, </a:t>
            </a:r>
            <a:r>
              <a:rPr dirty="0" err="1"/>
              <a:t>obstáculos</a:t>
            </a:r>
            <a:r>
              <a:rPr dirty="0"/>
              <a:t> y </a:t>
            </a:r>
            <a:r>
              <a:rPr dirty="0" err="1"/>
              <a:t>medidas</a:t>
            </a:r>
            <a:r>
              <a:rPr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737360"/>
            <a:ext cx="10881360" cy="530352"/>
          </a:xfrm>
          <a:prstGeom prst="roundRect">
            <a:avLst/>
          </a:prstGeom>
          <a:solidFill>
            <a:srgbClr val="EBF3FB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rPr dirty="0"/>
              <a:t>☐  Plano de FRENTE: </a:t>
            </a:r>
            <a:r>
              <a:rPr dirty="0" err="1"/>
              <a:t>altura</a:t>
            </a:r>
            <a:r>
              <a:rPr dirty="0"/>
              <a:t>, </a:t>
            </a:r>
            <a:r>
              <a:rPr dirty="0" err="1"/>
              <a:t>longitud</a:t>
            </a:r>
            <a:r>
              <a:rPr dirty="0"/>
              <a:t>, </a:t>
            </a:r>
            <a:r>
              <a:rPr dirty="0" err="1"/>
              <a:t>ángulo</a:t>
            </a:r>
            <a:r>
              <a:rPr dirty="0"/>
              <a:t> y/o </a:t>
            </a:r>
            <a:r>
              <a:rPr dirty="0" err="1"/>
              <a:t>desnivel</a:t>
            </a:r>
            <a:r>
              <a:rPr dirty="0"/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423160"/>
            <a:ext cx="10881360" cy="530352"/>
          </a:xfrm>
          <a:prstGeom prst="roundRect">
            <a:avLst/>
          </a:prstGeom>
          <a:solidFill>
            <a:srgbClr val="EBF3FB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t>☐  Dibujo de la rampa con triángulo rectángulo cuando corresponda.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3108960"/>
            <a:ext cx="10881360" cy="530352"/>
          </a:xfrm>
          <a:prstGeom prst="roundRect">
            <a:avLst/>
          </a:prstGeom>
          <a:solidFill>
            <a:srgbClr val="EBF3FB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t>☐  Escala o relación de medidas claramente indicada.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3794760"/>
            <a:ext cx="10881360" cy="530352"/>
          </a:xfrm>
          <a:prstGeom prst="roundRect">
            <a:avLst/>
          </a:prstGeom>
          <a:solidFill>
            <a:srgbClr val="EBF3FB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t>☐  Análisis de la pendiente: fórmula → sustitución → cálculo → unidad.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4480560"/>
            <a:ext cx="10881360" cy="530352"/>
          </a:xfrm>
          <a:prstGeom prst="roundRect">
            <a:avLst/>
          </a:prstGeom>
          <a:solidFill>
            <a:srgbClr val="EBF3FB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t>☐  Conclusión: ¿la propuesta mejora el acceso? ¿Qué dato lo demuestra?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5349240"/>
            <a:ext cx="5212080" cy="685800"/>
          </a:xfrm>
          <a:prstGeom prst="roundRect">
            <a:avLst/>
          </a:prstGeom>
          <a:solidFill>
            <a:srgbClr val="EBF5EE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Herramientas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Pendiente · seno · coseno · tangente · Pitágoras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72200" y="5349240"/>
            <a:ext cx="5212080" cy="685800"/>
          </a:xfrm>
          <a:prstGeom prst="roundRect">
            <a:avLst/>
          </a:prstGeom>
          <a:solidFill>
            <a:srgbClr val="FCF2E2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Cuando corresponda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Tales · identidades trigonométricas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2800" y="644652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46970"/>
                </a:solidFill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75B"/>
                </a:solidFill>
              </a:defRPr>
            </a:pPr>
            <a:r>
              <a:t>2. USUARIOS Y VIABILIDAD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850392"/>
            <a:ext cx="1645920" cy="64008"/>
          </a:xfrm>
          <a:prstGeom prst="rect">
            <a:avLst/>
          </a:prstGeom>
          <a:solidFill>
            <a:srgbClr val="7053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94360" y="1051560"/>
            <a:ext cx="5349240" cy="1645920"/>
          </a:xfrm>
          <a:prstGeom prst="roundRect">
            <a:avLst/>
          </a:prstGeom>
          <a:solidFill>
            <a:srgbClr val="F3EEF9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IDENTIFICAR POSIBLES USUARIOS</a:t>
            </a:r>
          </a:p>
          <a:p>
            <a:pPr>
              <a:spcBef>
                <a:spcPts val="500"/>
              </a:spcBef>
              <a:defRPr sz="1500">
                <a:solidFill>
                  <a:srgbClr val="232323"/>
                </a:solidFill>
              </a:defRPr>
            </a:pPr>
            <a:r>
              <a:t>Lista y descripción de personas que podrían encontrar una barrera en el espacio. Expliquen la necesidad concreta; no se limiten a nombrar usuarios.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0" y="1051560"/>
            <a:ext cx="5349240" cy="1645920"/>
          </a:xfrm>
          <a:prstGeom prst="roundRect">
            <a:avLst/>
          </a:prstGeom>
          <a:solidFill>
            <a:srgbClr val="EBF3FB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IDENTIFICAR LA BARRERA</a:t>
            </a:r>
          </a:p>
          <a:p>
            <a:pPr>
              <a:spcBef>
                <a:spcPts val="500"/>
              </a:spcBef>
              <a:defRPr sz="1500">
                <a:solidFill>
                  <a:srgbClr val="232323"/>
                </a:solidFill>
              </a:defRPr>
            </a:pPr>
            <a:r>
              <a:t>¿Qué dificulta el acceso, desplazamiento, orientación o uso del espacio? ¿Qué medición permite evidenciarlo?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3017520"/>
            <a:ext cx="5349240" cy="1828800"/>
          </a:xfrm>
          <a:prstGeom prst="roundRect">
            <a:avLst/>
          </a:prstGeom>
          <a:solidFill>
            <a:srgbClr val="EBF5EE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VIABILIDAD TÉCNICA</a:t>
            </a:r>
          </a:p>
          <a:p>
            <a:pPr>
              <a:spcBef>
                <a:spcPts val="500"/>
              </a:spcBef>
              <a:defRPr sz="1500">
                <a:solidFill>
                  <a:srgbClr val="232323"/>
                </a:solidFill>
              </a:defRPr>
            </a:pPr>
            <a:r>
              <a:t>¿Cabe la solución? ¿La longitud, altura, pendiente o recorrido son razonables? ¿Qué cambios físicos serían necesarios?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3017520"/>
            <a:ext cx="5349240" cy="1828800"/>
          </a:xfrm>
          <a:prstGeom prst="roundRect">
            <a:avLst/>
          </a:prstGeom>
          <a:solidFill>
            <a:srgbClr val="FCF2E2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VIABILIDAD SOCIAL</a:t>
            </a:r>
          </a:p>
          <a:p>
            <a:pPr>
              <a:spcBef>
                <a:spcPts val="500"/>
              </a:spcBef>
              <a:defRPr sz="1500">
                <a:solidFill>
                  <a:srgbClr val="232323"/>
                </a:solidFill>
              </a:defRPr>
            </a:pPr>
            <a:r>
              <a:t>¿Beneficia a más personas? ¿Aumenta autonomía y seguridad? ¿Evita crear una nueva barrera?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05840" y="5257800"/>
            <a:ext cx="10058400" cy="685800"/>
          </a:xfrm>
          <a:prstGeom prst="roundRect">
            <a:avLst/>
          </a:prstGeom>
          <a:solidFill>
            <a:srgbClr val="F6F8FA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INVESTIGACIÓN</a:t>
            </a:r>
          </a:p>
          <a:p>
            <a:pPr>
              <a:spcBef>
                <a:spcPts val="500"/>
              </a:spcBef>
              <a:defRPr sz="1300">
                <a:solidFill>
                  <a:srgbClr val="232323"/>
                </a:solidFill>
              </a:defRPr>
            </a:pPr>
            <a:r>
              <a:t>Si usan un criterio normativo de accesibilidad, indiquen la fuente y comprueben que sea aplicable y vigente.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4652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46970"/>
                </a:solidFill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75B"/>
                </a:solidFill>
              </a:defRPr>
            </a:pPr>
            <a:r>
              <a:t>3. INCLUSIÓN · Una segunda solución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850392"/>
            <a:ext cx="1645920" cy="64008"/>
          </a:xfrm>
          <a:prstGeom prst="rect">
            <a:avLst/>
          </a:prstGeom>
          <a:solidFill>
            <a:srgbClr val="4584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85800" y="1143000"/>
            <a:ext cx="10789920" cy="530352"/>
          </a:xfrm>
          <a:prstGeom prst="roundRect">
            <a:avLst/>
          </a:prstGeom>
          <a:solidFill>
            <a:srgbClr val="EBF5EE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t>☐  Identificar OTRO problema de inclusión relacionado con el espacio.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892807"/>
            <a:ext cx="10789920" cy="530352"/>
          </a:xfrm>
          <a:prstGeom prst="roundRect">
            <a:avLst/>
          </a:prstGeom>
          <a:solidFill>
            <a:srgbClr val="EBF5EE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t>☐  Explicar quiénes podrían verse afectados y cómo.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2642615"/>
            <a:ext cx="10789920" cy="530352"/>
          </a:xfrm>
          <a:prstGeom prst="roundRect">
            <a:avLst/>
          </a:prstGeom>
          <a:solidFill>
            <a:srgbClr val="EBF5EE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t>☐  Diseñar una solución: señalización, pasamanos, ruta accesible, información visual, textura, etc.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800" y="3392424"/>
            <a:ext cx="10789920" cy="530352"/>
          </a:xfrm>
          <a:prstGeom prst="roundRect">
            <a:avLst/>
          </a:prstGeom>
          <a:solidFill>
            <a:srgbClr val="EBF5EE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t>☐  Crear una pieza: boceto, diseño, infografía, señal, carta de propuesta u otro recurso.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4142231"/>
            <a:ext cx="10789920" cy="530352"/>
          </a:xfrm>
          <a:prstGeom prst="roundRect">
            <a:avLst/>
          </a:prstGeom>
          <a:solidFill>
            <a:srgbClr val="EBF5EE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t>☐  Justificar cómo la solución favorece inclusión, autonomía, seguridad o equidad.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5074920"/>
            <a:ext cx="5166360" cy="914400"/>
          </a:xfrm>
          <a:prstGeom prst="roundRect">
            <a:avLst/>
          </a:prstGeom>
          <a:solidFill>
            <a:srgbClr val="EBF3FB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Ejemplo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Barrera: una ruta accesible no está señalizada.</a:t>
            </a:r>
            <a:br/>
            <a:r>
              <a:t>Solución: señalética + mapa de ruta.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63640" y="5074920"/>
            <a:ext cx="5166360" cy="914400"/>
          </a:xfrm>
          <a:prstGeom prst="roundRect">
            <a:avLst/>
          </a:prstGeom>
          <a:solidFill>
            <a:srgbClr val="FCF2E2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Otros focos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Escaleras · ingresos · cambios de nivel · pasillos · orientación · zonas de espera.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0" y="644652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46970"/>
                </a:solidFill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75B"/>
                </a:solidFill>
              </a:defRPr>
            </a:pPr>
            <a:r>
              <a:t>Modelo de altura inaccesible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850392"/>
            <a:ext cx="1645920" cy="64008"/>
          </a:xfrm>
          <a:prstGeom prst="rect">
            <a:avLst/>
          </a:prstGeom>
          <a:solidFill>
            <a:srgbClr val="4584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548640" y="1691640"/>
            <a:ext cx="5349240" cy="1737360"/>
          </a:xfrm>
          <a:prstGeom prst="roundRect">
            <a:avLst/>
          </a:prstGeom>
          <a:solidFill>
            <a:srgbClr val="EBF5EE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rPr dirty="0"/>
              <a:t>¿CUÁNDO USAR CADA UNO?</a:t>
            </a:r>
          </a:p>
          <a:p>
            <a:pPr>
              <a:spcBef>
                <a:spcPts val="500"/>
              </a:spcBef>
              <a:defRPr sz="1500">
                <a:solidFill>
                  <a:srgbClr val="232323"/>
                </a:solidFill>
              </a:defRPr>
            </a:pPr>
            <a:r>
              <a:rPr dirty="0" err="1"/>
              <a:t>Trigonometría</a:t>
            </a:r>
            <a:r>
              <a:rPr dirty="0"/>
              <a:t>: </a:t>
            </a:r>
            <a:r>
              <a:rPr dirty="0" err="1"/>
              <a:t>cuando</a:t>
            </a:r>
            <a:r>
              <a:rPr dirty="0"/>
              <a:t> dispones de un </a:t>
            </a:r>
            <a:r>
              <a:rPr dirty="0" err="1"/>
              <a:t>ángulo</a:t>
            </a:r>
            <a:r>
              <a:rPr dirty="0"/>
              <a:t> y un </a:t>
            </a:r>
            <a:r>
              <a:rPr dirty="0" err="1"/>
              <a:t>lado</a:t>
            </a:r>
            <a:r>
              <a:rPr dirty="0"/>
              <a:t> del </a:t>
            </a:r>
            <a:r>
              <a:rPr dirty="0" err="1"/>
              <a:t>triángulo</a:t>
            </a:r>
            <a:r>
              <a:rPr dirty="0"/>
              <a:t>.</a:t>
            </a:r>
            <a:br>
              <a:rPr dirty="0"/>
            </a:br>
            <a:br>
              <a:rPr dirty="0"/>
            </a:br>
            <a:r>
              <a:rPr dirty="0"/>
              <a:t>Tales: </a:t>
            </a:r>
            <a:r>
              <a:rPr dirty="0" err="1"/>
              <a:t>cuando</a:t>
            </a:r>
            <a:r>
              <a:rPr dirty="0"/>
              <a:t> </a:t>
            </a:r>
            <a:r>
              <a:rPr dirty="0" err="1"/>
              <a:t>puedes</a:t>
            </a:r>
            <a:r>
              <a:rPr dirty="0"/>
              <a:t> </a:t>
            </a:r>
            <a:r>
              <a:rPr dirty="0" err="1"/>
              <a:t>establecer</a:t>
            </a:r>
            <a:r>
              <a:rPr dirty="0"/>
              <a:t> una </a:t>
            </a:r>
            <a:r>
              <a:rPr dirty="0" err="1"/>
              <a:t>proporción</a:t>
            </a:r>
            <a:r>
              <a:rPr dirty="0"/>
              <a:t> entre </a:t>
            </a:r>
            <a:r>
              <a:rPr dirty="0" err="1"/>
              <a:t>triángulos</a:t>
            </a:r>
            <a:r>
              <a:rPr dirty="0"/>
              <a:t> </a:t>
            </a:r>
            <a:r>
              <a:rPr dirty="0" err="1"/>
              <a:t>semejantes</a:t>
            </a:r>
            <a:r>
              <a:rPr dirty="0"/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2871216"/>
            <a:ext cx="5349240" cy="1737360"/>
          </a:xfrm>
          <a:prstGeom prst="roundRect">
            <a:avLst/>
          </a:prstGeom>
          <a:solidFill>
            <a:srgbClr val="F3EEF9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¿QUÉ DEBE MOSTRAR EL EQUIPO?</a:t>
            </a:r>
          </a:p>
          <a:p>
            <a:pPr>
              <a:spcBef>
                <a:spcPts val="500"/>
              </a:spcBef>
              <a:defRPr sz="1500">
                <a:solidFill>
                  <a:srgbClr val="232323"/>
                </a:solidFill>
              </a:defRPr>
            </a:pPr>
            <a:r>
              <a:t>Esquema + datos + incógnita + relación matemática + procedimiento + unidades + interpretación.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97280" y="5257800"/>
            <a:ext cx="9966960" cy="685800"/>
          </a:xfrm>
          <a:prstGeom prst="roundRect">
            <a:avLst/>
          </a:prstGeom>
          <a:solidFill>
            <a:srgbClr val="F6F8FA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rPr dirty="0"/>
              <a:t>Nota</a:t>
            </a:r>
          </a:p>
          <a:p>
            <a:pPr>
              <a:spcBef>
                <a:spcPts val="500"/>
              </a:spcBef>
              <a:defRPr sz="1300">
                <a:solidFill>
                  <a:srgbClr val="232323"/>
                </a:solidFill>
              </a:defRPr>
            </a:pPr>
            <a:r>
              <a:rPr dirty="0"/>
              <a:t>Los </a:t>
            </a:r>
            <a:r>
              <a:rPr dirty="0" err="1"/>
              <a:t>valores</a:t>
            </a:r>
            <a:r>
              <a:rPr dirty="0"/>
              <a:t> son un </a:t>
            </a:r>
            <a:r>
              <a:rPr dirty="0" err="1"/>
              <a:t>modelo</a:t>
            </a:r>
            <a:r>
              <a:rPr dirty="0"/>
              <a:t> </a:t>
            </a:r>
            <a:r>
              <a:rPr dirty="0" err="1"/>
              <a:t>didáctico</a:t>
            </a:r>
            <a:r>
              <a:rPr dirty="0"/>
              <a:t>.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el</a:t>
            </a:r>
            <a:r>
              <a:rPr dirty="0"/>
              <a:t> colegio </a:t>
            </a:r>
            <a:r>
              <a:rPr dirty="0" err="1"/>
              <a:t>deben</a:t>
            </a:r>
            <a:r>
              <a:rPr dirty="0"/>
              <a:t> registrar sus </a:t>
            </a:r>
            <a:r>
              <a:rPr dirty="0" err="1"/>
              <a:t>propios</a:t>
            </a:r>
            <a:r>
              <a:rPr dirty="0"/>
              <a:t> </a:t>
            </a:r>
            <a:r>
              <a:rPr dirty="0" err="1"/>
              <a:t>datos</a:t>
            </a:r>
            <a:r>
              <a:rPr dirty="0"/>
              <a:t> o </a:t>
            </a:r>
            <a:r>
              <a:rPr dirty="0" err="1"/>
              <a:t>explicar</a:t>
            </a:r>
            <a:r>
              <a:rPr dirty="0"/>
              <a:t> </a:t>
            </a:r>
            <a:r>
              <a:rPr dirty="0" err="1"/>
              <a:t>claramente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los </a:t>
            </a:r>
            <a:r>
              <a:rPr dirty="0" err="1"/>
              <a:t>simulan</a:t>
            </a:r>
            <a:r>
              <a:rPr dirty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4652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46970"/>
                </a:solidFill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75B"/>
                </a:solidFill>
              </a:defRPr>
            </a:pPr>
            <a:r>
              <a:t>Tabla de datos · Evidencia del proyecto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850392"/>
            <a:ext cx="1645920" cy="64008"/>
          </a:xfrm>
          <a:prstGeom prst="rect">
            <a:avLst/>
          </a:prstGeom>
          <a:solidFill>
            <a:srgbClr val="427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57200" y="1188720"/>
          <a:ext cx="1124712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Lugar</a:t>
                      </a:r>
                    </a:p>
                  </a:txBody>
                  <a:tcPr>
                    <a:solidFill>
                      <a:srgbClr val="1C37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Distancia (m)</a:t>
                      </a:r>
                    </a:p>
                  </a:txBody>
                  <a:tcPr>
                    <a:solidFill>
                      <a:srgbClr val="1C37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Altura (m)</a:t>
                      </a:r>
                    </a:p>
                  </a:txBody>
                  <a:tcPr>
                    <a:solidFill>
                      <a:srgbClr val="1C37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Ángulo (°)</a:t>
                      </a:r>
                    </a:p>
                  </a:txBody>
                  <a:tcPr>
                    <a:solidFill>
                      <a:srgbClr val="1C37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Pendiente (%)</a:t>
                      </a:r>
                    </a:p>
                  </a:txBody>
                  <a:tcPr>
                    <a:solidFill>
                      <a:srgbClr val="1C37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¿Barrera?</a:t>
                      </a:r>
                    </a:p>
                  </a:txBody>
                  <a:tcPr>
                    <a:solidFill>
                      <a:srgbClr val="1C37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Propuesta</a:t>
                      </a:r>
                    </a:p>
                  </a:txBody>
                  <a:tcPr>
                    <a:solidFill>
                      <a:srgbClr val="1C37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731520" y="4983480"/>
            <a:ext cx="5212080" cy="914400"/>
          </a:xfrm>
          <a:prstGeom prst="roundRect">
            <a:avLst/>
          </a:prstGeom>
          <a:solidFill>
            <a:srgbClr val="EBF5EE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Cada dato debe responder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¿Qué medimos? ¿Dónde? ¿Con qué instrumento? ¿En qué unidad?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63640" y="4983480"/>
            <a:ext cx="5212080" cy="914400"/>
          </a:xfrm>
          <a:prstGeom prst="roundRect">
            <a:avLst/>
          </a:prstGeom>
          <a:solidFill>
            <a:srgbClr val="FCF2E2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Cada cálculo debe responder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¿Qué queremos conocer? ¿Qué herramienta usamos? ¿Qué significa el resultado?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0" y="644652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46970"/>
                </a:solidFill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75B"/>
                </a:solidFill>
              </a:defRPr>
            </a:pPr>
            <a:r>
              <a:t>Checklist final · Antes de entregar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850392"/>
            <a:ext cx="1645920" cy="64008"/>
          </a:xfrm>
          <a:prstGeom prst="rect">
            <a:avLst/>
          </a:prstGeom>
          <a:solidFill>
            <a:srgbClr val="7053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02920" y="1051560"/>
            <a:ext cx="5440680" cy="530352"/>
          </a:xfrm>
          <a:prstGeom prst="roundRect">
            <a:avLst/>
          </a:prstGeom>
          <a:solidFill>
            <a:srgbClr val="EBF3FB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t>☐  Frente identificado y ubicación clara.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801367"/>
            <a:ext cx="5440680" cy="530352"/>
          </a:xfrm>
          <a:prstGeom prst="roundRect">
            <a:avLst/>
          </a:prstGeom>
          <a:solidFill>
            <a:srgbClr val="EBF5EE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rPr dirty="0"/>
              <a:t>☐  Plano </a:t>
            </a:r>
            <a:r>
              <a:rPr dirty="0" err="1"/>
              <a:t>aéreo</a:t>
            </a:r>
            <a:r>
              <a:rPr dirty="0"/>
              <a:t> con </a:t>
            </a:r>
            <a:r>
              <a:rPr dirty="0" err="1"/>
              <a:t>medidas</a:t>
            </a:r>
            <a:r>
              <a:rPr dirty="0"/>
              <a:t> y </a:t>
            </a:r>
            <a:r>
              <a:rPr dirty="0" err="1"/>
              <a:t>convenciones</a:t>
            </a:r>
            <a:r>
              <a:rPr dirty="0"/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551176"/>
            <a:ext cx="5440680" cy="530352"/>
          </a:xfrm>
          <a:prstGeom prst="roundRect">
            <a:avLst/>
          </a:prstGeom>
          <a:solidFill>
            <a:srgbClr val="FCF2E2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t>☐  Plano de frente con alturas, distancias y/o ángulos.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3300984"/>
            <a:ext cx="5440680" cy="530352"/>
          </a:xfrm>
          <a:prstGeom prst="roundRect">
            <a:avLst/>
          </a:prstGeom>
          <a:solidFill>
            <a:srgbClr val="F3EEF9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t>☐  Datos reales o simulados explicados.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4050791"/>
            <a:ext cx="5440680" cy="530352"/>
          </a:xfrm>
          <a:prstGeom prst="roundRect">
            <a:avLst/>
          </a:prstGeom>
          <a:solidFill>
            <a:srgbClr val="EBF3FB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rPr dirty="0"/>
              <a:t>☐  </a:t>
            </a:r>
            <a:r>
              <a:rPr dirty="0" err="1"/>
              <a:t>Razón</a:t>
            </a:r>
            <a:r>
              <a:rPr dirty="0"/>
              <a:t> </a:t>
            </a:r>
            <a:r>
              <a:rPr dirty="0" err="1"/>
              <a:t>trigonométrica</a:t>
            </a:r>
            <a:r>
              <a:rPr dirty="0"/>
              <a:t> </a:t>
            </a:r>
            <a:r>
              <a:rPr dirty="0" err="1"/>
              <a:t>aplicada</a:t>
            </a:r>
            <a:r>
              <a:rPr dirty="0"/>
              <a:t> </a:t>
            </a:r>
            <a:r>
              <a:rPr dirty="0" err="1"/>
              <a:t>correctamente</a:t>
            </a:r>
            <a:r>
              <a:rPr dirty="0"/>
              <a:t> </a:t>
            </a:r>
            <a:r>
              <a:rPr dirty="0" err="1"/>
              <a:t>cuando</a:t>
            </a:r>
            <a:r>
              <a:rPr dirty="0"/>
              <a:t> </a:t>
            </a:r>
            <a:r>
              <a:rPr dirty="0" err="1"/>
              <a:t>corresponda</a:t>
            </a:r>
            <a:r>
              <a:rPr dirty="0"/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4800600"/>
            <a:ext cx="5440680" cy="530352"/>
          </a:xfrm>
          <a:prstGeom prst="roundRect">
            <a:avLst/>
          </a:prstGeom>
          <a:solidFill>
            <a:srgbClr val="EBF5EE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rPr dirty="0"/>
              <a:t>☐  </a:t>
            </a:r>
            <a:r>
              <a:rPr dirty="0" err="1"/>
              <a:t>Teorema</a:t>
            </a:r>
            <a:r>
              <a:rPr dirty="0"/>
              <a:t> de Tales </a:t>
            </a:r>
            <a:r>
              <a:rPr dirty="0" err="1"/>
              <a:t>aplicado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una </a:t>
            </a:r>
            <a:r>
              <a:rPr dirty="0" err="1"/>
              <a:t>situación</a:t>
            </a:r>
            <a:r>
              <a:rPr dirty="0"/>
              <a:t> de </a:t>
            </a:r>
            <a:r>
              <a:rPr dirty="0" err="1"/>
              <a:t>semejanza</a:t>
            </a:r>
            <a:r>
              <a:rPr dirty="0"/>
              <a:t> </a:t>
            </a:r>
            <a:r>
              <a:rPr dirty="0" err="1"/>
              <a:t>cuando</a:t>
            </a:r>
            <a:r>
              <a:rPr dirty="0"/>
              <a:t> </a:t>
            </a:r>
            <a:r>
              <a:rPr dirty="0" err="1"/>
              <a:t>corresponda</a:t>
            </a:r>
            <a:r>
              <a:rPr dirty="0"/>
              <a:t>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72200" y="1051560"/>
            <a:ext cx="5440680" cy="530352"/>
          </a:xfrm>
          <a:prstGeom prst="roundRect">
            <a:avLst/>
          </a:prstGeom>
          <a:solidFill>
            <a:srgbClr val="EBF3FB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rPr dirty="0"/>
              <a:t>☐  Identidad </a:t>
            </a:r>
            <a:r>
              <a:rPr dirty="0" err="1"/>
              <a:t>trigonométrica</a:t>
            </a:r>
            <a:r>
              <a:rPr dirty="0"/>
              <a:t> </a:t>
            </a:r>
            <a:r>
              <a:rPr dirty="0" err="1"/>
              <a:t>usada</a:t>
            </a:r>
            <a:r>
              <a:rPr dirty="0"/>
              <a:t> para </a:t>
            </a:r>
            <a:r>
              <a:rPr dirty="0" err="1"/>
              <a:t>transformar</a:t>
            </a:r>
            <a:r>
              <a:rPr dirty="0"/>
              <a:t> o </a:t>
            </a:r>
            <a:r>
              <a:rPr dirty="0" err="1"/>
              <a:t>comprobar</a:t>
            </a:r>
            <a:r>
              <a:rPr dirty="0"/>
              <a:t> una </a:t>
            </a:r>
            <a:r>
              <a:rPr dirty="0" err="1"/>
              <a:t>relación</a:t>
            </a:r>
            <a:r>
              <a:rPr dirty="0"/>
              <a:t> </a:t>
            </a:r>
            <a:r>
              <a:rPr dirty="0" err="1"/>
              <a:t>cuando</a:t>
            </a:r>
            <a:r>
              <a:rPr dirty="0"/>
              <a:t> sea </a:t>
            </a:r>
            <a:r>
              <a:rPr dirty="0" err="1"/>
              <a:t>pertinente</a:t>
            </a:r>
            <a:r>
              <a:rPr dirty="0"/>
              <a:t>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72200" y="1801367"/>
            <a:ext cx="5440680" cy="530352"/>
          </a:xfrm>
          <a:prstGeom prst="roundRect">
            <a:avLst/>
          </a:prstGeom>
          <a:solidFill>
            <a:srgbClr val="EBF5EE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rPr dirty="0"/>
              <a:t>☐  </a:t>
            </a:r>
            <a:r>
              <a:rPr dirty="0" err="1"/>
              <a:t>Procedimientos</a:t>
            </a:r>
            <a:r>
              <a:rPr dirty="0"/>
              <a:t> </a:t>
            </a:r>
            <a:r>
              <a:rPr dirty="0" err="1"/>
              <a:t>completos</a:t>
            </a:r>
            <a:r>
              <a:rPr dirty="0"/>
              <a:t>: </a:t>
            </a:r>
            <a:r>
              <a:rPr dirty="0" err="1"/>
              <a:t>fórmula</a:t>
            </a:r>
            <a:r>
              <a:rPr dirty="0"/>
              <a:t> → </a:t>
            </a:r>
            <a:r>
              <a:rPr dirty="0" err="1"/>
              <a:t>sustitución</a:t>
            </a:r>
            <a:r>
              <a:rPr dirty="0"/>
              <a:t> → </a:t>
            </a:r>
            <a:r>
              <a:rPr dirty="0" err="1"/>
              <a:t>cálculo</a:t>
            </a:r>
            <a:r>
              <a:rPr dirty="0"/>
              <a:t> → </a:t>
            </a:r>
            <a:r>
              <a:rPr dirty="0" err="1"/>
              <a:t>unidad</a:t>
            </a:r>
            <a:r>
              <a:rPr dirty="0"/>
              <a:t> → </a:t>
            </a:r>
            <a:r>
              <a:rPr dirty="0" err="1"/>
              <a:t>interpretación</a:t>
            </a:r>
            <a:r>
              <a:rPr dirty="0"/>
              <a:t>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72200" y="2551176"/>
            <a:ext cx="5440680" cy="530352"/>
          </a:xfrm>
          <a:prstGeom prst="roundRect">
            <a:avLst/>
          </a:prstGeom>
          <a:solidFill>
            <a:srgbClr val="FCF2E2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rPr dirty="0"/>
              <a:t>☐  Lista y </a:t>
            </a:r>
            <a:r>
              <a:rPr dirty="0" err="1"/>
              <a:t>descripción</a:t>
            </a:r>
            <a:r>
              <a:rPr dirty="0"/>
              <a:t> de </a:t>
            </a:r>
            <a:r>
              <a:rPr dirty="0" err="1"/>
              <a:t>posibles</a:t>
            </a:r>
            <a:r>
              <a:rPr dirty="0"/>
              <a:t> </a:t>
            </a:r>
            <a:r>
              <a:rPr dirty="0" err="1"/>
              <a:t>usuarios</a:t>
            </a:r>
            <a:r>
              <a:rPr dirty="0"/>
              <a:t>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72200" y="3300984"/>
            <a:ext cx="5440680" cy="530352"/>
          </a:xfrm>
          <a:prstGeom prst="roundRect">
            <a:avLst/>
          </a:prstGeom>
          <a:solidFill>
            <a:srgbClr val="F3EEF9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t>☐  Análisis de viabilidad técnica y social.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72200" y="4050791"/>
            <a:ext cx="5440680" cy="530352"/>
          </a:xfrm>
          <a:prstGeom prst="roundRect">
            <a:avLst/>
          </a:prstGeom>
          <a:solidFill>
            <a:srgbClr val="EBF3FB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t>☐  Segundo problema de inclusión + solución diseñada.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72200" y="4800600"/>
            <a:ext cx="5440680" cy="530352"/>
          </a:xfrm>
          <a:prstGeom prst="roundRect">
            <a:avLst/>
          </a:prstGeom>
          <a:solidFill>
            <a:srgbClr val="EBF5EE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>
                <a:solidFill>
                  <a:srgbClr val="232323"/>
                </a:solidFill>
              </a:defRPr>
            </a:pPr>
            <a:r>
              <a:t>☐  Conclusión sobre inclusión, equidad y diversidad.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0" y="644652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46970"/>
                </a:solidFill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75B"/>
                </a:solidFill>
              </a:defRPr>
            </a:pPr>
            <a:r>
              <a:t>Presentación oral del proyecto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850392"/>
            <a:ext cx="1645920" cy="64008"/>
          </a:xfrm>
          <a:prstGeom prst="rect">
            <a:avLst/>
          </a:prstGeom>
          <a:solidFill>
            <a:srgbClr val="427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31520" y="1005840"/>
            <a:ext cx="10698480" cy="749808"/>
          </a:xfrm>
          <a:prstGeom prst="roundRect">
            <a:avLst/>
          </a:prstGeom>
          <a:solidFill>
            <a:srgbClr val="EBF3FB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rPr dirty="0"/>
              <a:t>1. EL PROBLEMA</a:t>
            </a:r>
          </a:p>
          <a:p>
            <a:pPr>
              <a:spcBef>
                <a:spcPts val="500"/>
              </a:spcBef>
              <a:defRPr sz="1350">
                <a:solidFill>
                  <a:srgbClr val="232323"/>
                </a:solidFill>
              </a:defRPr>
            </a:pPr>
            <a:r>
              <a:rPr dirty="0" err="1"/>
              <a:t>Frente</a:t>
            </a:r>
            <a:r>
              <a:rPr dirty="0"/>
              <a:t> </a:t>
            </a:r>
            <a:r>
              <a:rPr dirty="0" err="1"/>
              <a:t>elegido</a:t>
            </a:r>
            <a:r>
              <a:rPr dirty="0"/>
              <a:t> + barrera </a:t>
            </a:r>
            <a:r>
              <a:rPr dirty="0" err="1"/>
              <a:t>detectada</a:t>
            </a:r>
            <a:r>
              <a:rPr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965960"/>
            <a:ext cx="10698480" cy="749808"/>
          </a:xfrm>
          <a:prstGeom prst="roundRect">
            <a:avLst/>
          </a:prstGeom>
          <a:solidFill>
            <a:srgbClr val="EBF5EE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rPr dirty="0"/>
              <a:t>2. LOS DATOS</a:t>
            </a:r>
          </a:p>
          <a:p>
            <a:pPr>
              <a:spcBef>
                <a:spcPts val="500"/>
              </a:spcBef>
              <a:defRPr sz="1350">
                <a:solidFill>
                  <a:srgbClr val="232323"/>
                </a:solidFill>
              </a:defRPr>
            </a:pPr>
            <a:r>
              <a:rPr dirty="0" err="1"/>
              <a:t>Qué</a:t>
            </a:r>
            <a:r>
              <a:rPr dirty="0"/>
              <a:t> </a:t>
            </a:r>
            <a:r>
              <a:rPr dirty="0" err="1"/>
              <a:t>midieron</a:t>
            </a:r>
            <a:r>
              <a:rPr dirty="0"/>
              <a:t>, </a:t>
            </a:r>
            <a:r>
              <a:rPr dirty="0" err="1"/>
              <a:t>dónde</a:t>
            </a:r>
            <a:r>
              <a:rPr dirty="0"/>
              <a:t> y </a:t>
            </a:r>
            <a:r>
              <a:rPr dirty="0" err="1"/>
              <a:t>cómo</a:t>
            </a:r>
            <a:r>
              <a:rPr dirty="0"/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2926080"/>
            <a:ext cx="10698480" cy="749808"/>
          </a:xfrm>
          <a:prstGeom prst="roundRect">
            <a:avLst/>
          </a:prstGeom>
          <a:solidFill>
            <a:srgbClr val="FCF2E2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3. LAS MATEMÁTICAS</a:t>
            </a:r>
          </a:p>
          <a:p>
            <a:pPr>
              <a:spcBef>
                <a:spcPts val="500"/>
              </a:spcBef>
              <a:defRPr sz="1350">
                <a:solidFill>
                  <a:srgbClr val="232323"/>
                </a:solidFill>
              </a:defRPr>
            </a:pPr>
            <a:r>
              <a:t>Herramienta usada + procedimiento.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3886200"/>
            <a:ext cx="10698480" cy="749808"/>
          </a:xfrm>
          <a:prstGeom prst="roundRect">
            <a:avLst/>
          </a:prstGeom>
          <a:solidFill>
            <a:srgbClr val="F3EEF9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t>4. LA PROPUESTA</a:t>
            </a:r>
          </a:p>
          <a:p>
            <a:pPr>
              <a:spcBef>
                <a:spcPts val="500"/>
              </a:spcBef>
              <a:defRPr sz="1350">
                <a:solidFill>
                  <a:srgbClr val="232323"/>
                </a:solidFill>
              </a:defRPr>
            </a:pPr>
            <a:r>
              <a:t>Plano + rampa + segunda solución de inclusión.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4846320"/>
            <a:ext cx="10698480" cy="749808"/>
          </a:xfrm>
          <a:prstGeom prst="roundRect">
            <a:avLst/>
          </a:prstGeom>
          <a:solidFill>
            <a:srgbClr val="EBF3FB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rPr dirty="0"/>
              <a:t>5. LA ARGUMENTACIÓN</a:t>
            </a:r>
          </a:p>
          <a:p>
            <a:pPr>
              <a:spcBef>
                <a:spcPts val="500"/>
              </a:spcBef>
              <a:defRPr sz="1350">
                <a:solidFill>
                  <a:srgbClr val="232323"/>
                </a:solidFill>
              </a:defRPr>
            </a:pPr>
            <a:r>
              <a:rPr dirty="0" err="1"/>
              <a:t>Cómo</a:t>
            </a:r>
            <a:r>
              <a:rPr dirty="0"/>
              <a:t> los </a:t>
            </a:r>
            <a:r>
              <a:rPr dirty="0" err="1"/>
              <a:t>datos</a:t>
            </a:r>
            <a:r>
              <a:rPr dirty="0"/>
              <a:t> </a:t>
            </a:r>
            <a:r>
              <a:rPr dirty="0" err="1"/>
              <a:t>sustentan</a:t>
            </a:r>
            <a:r>
              <a:rPr dirty="0"/>
              <a:t> la </a:t>
            </a:r>
            <a:r>
              <a:rPr dirty="0" err="1"/>
              <a:t>decisión</a:t>
            </a:r>
            <a:r>
              <a:rPr dirty="0"/>
              <a:t> y </a:t>
            </a:r>
            <a:r>
              <a:rPr dirty="0" err="1"/>
              <a:t>cómo</a:t>
            </a:r>
            <a:r>
              <a:rPr dirty="0"/>
              <a:t> </a:t>
            </a:r>
            <a:r>
              <a:rPr dirty="0" err="1"/>
              <a:t>mejora</a:t>
            </a:r>
            <a:r>
              <a:rPr dirty="0"/>
              <a:t> la </a:t>
            </a:r>
            <a:r>
              <a:rPr dirty="0" err="1"/>
              <a:t>equidad</a:t>
            </a:r>
            <a:r>
              <a:rPr dirty="0"/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43000" y="5806440"/>
            <a:ext cx="9875520" cy="457200"/>
          </a:xfrm>
          <a:prstGeom prst="roundRect">
            <a:avLst/>
          </a:prstGeom>
          <a:solidFill>
            <a:srgbClr val="EBF5EE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1C375B"/>
                </a:solidFill>
              </a:defRPr>
            </a:pPr>
            <a:r>
              <a:rPr dirty="0"/>
              <a:t>No </a:t>
            </a:r>
            <a:r>
              <a:rPr dirty="0" err="1"/>
              <a:t>olviden</a:t>
            </a:r>
            <a:endParaRPr dirty="0"/>
          </a:p>
          <a:p>
            <a:pPr>
              <a:spcBef>
                <a:spcPts val="500"/>
              </a:spcBef>
              <a:defRPr sz="1300">
                <a:solidFill>
                  <a:srgbClr val="232323"/>
                </a:solidFill>
              </a:defRPr>
            </a:pPr>
            <a:r>
              <a:rPr dirty="0"/>
              <a:t>El </a:t>
            </a:r>
            <a:r>
              <a:rPr dirty="0" err="1"/>
              <a:t>objetivo</a:t>
            </a:r>
            <a:r>
              <a:rPr dirty="0"/>
              <a:t> no es </a:t>
            </a:r>
            <a:r>
              <a:rPr dirty="0" err="1"/>
              <a:t>demostrar</a:t>
            </a:r>
            <a:r>
              <a:rPr dirty="0"/>
              <a:t> que </a:t>
            </a:r>
            <a:r>
              <a:rPr dirty="0" err="1"/>
              <a:t>saben</a:t>
            </a:r>
            <a:r>
              <a:rPr dirty="0"/>
              <a:t> </a:t>
            </a:r>
            <a:r>
              <a:rPr dirty="0" err="1"/>
              <a:t>muchas</a:t>
            </a:r>
            <a:r>
              <a:rPr dirty="0"/>
              <a:t> </a:t>
            </a:r>
            <a:r>
              <a:rPr dirty="0" err="1"/>
              <a:t>fórmulas</a:t>
            </a:r>
            <a:r>
              <a:rPr dirty="0"/>
              <a:t>; es </a:t>
            </a:r>
            <a:r>
              <a:rPr dirty="0" err="1"/>
              <a:t>demostrar</a:t>
            </a:r>
            <a:r>
              <a:rPr dirty="0"/>
              <a:t> que </a:t>
            </a:r>
            <a:r>
              <a:rPr dirty="0" err="1"/>
              <a:t>saben</a:t>
            </a:r>
            <a:r>
              <a:rPr dirty="0"/>
              <a:t> </a:t>
            </a:r>
            <a:r>
              <a:rPr dirty="0" err="1"/>
              <a:t>usarlas</a:t>
            </a:r>
            <a:r>
              <a:rPr dirty="0"/>
              <a:t> para resolver una </a:t>
            </a:r>
            <a:r>
              <a:rPr dirty="0" err="1"/>
              <a:t>necesidad</a:t>
            </a:r>
            <a:r>
              <a:rPr dirty="0"/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0" y="6446520"/>
            <a:ext cx="5486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46970"/>
                </a:solidFill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1518</TotalTime>
  <Words>957</Words>
  <Application>Microsoft Office PowerPoint</Application>
  <PresentationFormat>Panorámica</PresentationFormat>
  <Paragraphs>116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/>
  <cp:keywords/>
  <dc:description>generated using python-pptx</dc:description>
  <cp:lastModifiedBy>Lina María Cardona Angulo</cp:lastModifiedBy>
  <cp:revision>5</cp:revision>
  <dcterms:created xsi:type="dcterms:W3CDTF">2013-01-27T09:14:16Z</dcterms:created>
  <dcterms:modified xsi:type="dcterms:W3CDTF">2026-09-03T17:16:53Z</dcterms:modified>
  <cp:category/>
</cp:coreProperties>
</file>